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3" r:id="rId2"/>
    <p:sldId id="290" r:id="rId3"/>
    <p:sldId id="274" r:id="rId4"/>
    <p:sldId id="291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1B2C"/>
    <a:srgbClr val="F31728"/>
    <a:srgbClr val="F42434"/>
    <a:srgbClr val="F42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65452" autoAdjust="0"/>
  </p:normalViewPr>
  <p:slideViewPr>
    <p:cSldViewPr snapToGrid="0">
      <p:cViewPr varScale="1">
        <p:scale>
          <a:sx n="74" d="100"/>
          <a:sy n="74" d="100"/>
        </p:scale>
        <p:origin x="19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95437-4672-44C0-A403-AD39CBA88CE5}" type="datetimeFigureOut">
              <a:rPr lang="da-DK" smtClean="0"/>
              <a:t>24-10-2023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D0E036-908B-4720-8B99-23A5A6ED927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6746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D0E036-908B-4720-8B99-23A5A6ED9275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45022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D0E036-908B-4720-8B99-23A5A6ED9275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0929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DA29BE-EA48-47BF-BD4F-A45DCDAC1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428F185-236B-44E1-B253-2529685018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0A19B05-2296-4EC2-863F-3BD658089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BC81-DCEF-46EA-87DC-7190FCE64D1B}" type="datetimeFigureOut">
              <a:rPr lang="da-DK" smtClean="0"/>
              <a:t>24-10-2023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EE236D4-F634-4A9E-B1E3-07214BBF0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285D0C9-D1F1-4773-BF4F-D16426808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E6FF-64F1-4296-A596-AD2135014D6C}" type="slidenum">
              <a:rPr lang="da-DK" smtClean="0"/>
              <a:t>‹nr.›</a:t>
            </a:fld>
            <a:endParaRPr lang="da-DK"/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DB7EC2AE-547D-56ED-B16B-A803C25645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43074" y="6260675"/>
            <a:ext cx="128120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759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C62A3B-BE6A-470C-9ECD-894316343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D81AD3B-0859-43C0-94D7-559A2D04CF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1423121-1E57-4732-8910-6FD26A4AB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BC81-DCEF-46EA-87DC-7190FCE64D1B}" type="datetimeFigureOut">
              <a:rPr lang="da-DK" smtClean="0"/>
              <a:t>24-10-2023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D6DDB23-75DB-4636-8F04-5C0CC131F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5E52158-0B18-46E3-8971-EDDD71FCB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E6FF-64F1-4296-A596-AD2135014D6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6149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63276D1-4F4C-430B-B010-F037E86912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F0A1854-6AE3-461A-B6B7-3B6A65B81D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79A59AA-0488-4E50-9FBD-3CB8CEC20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BC81-DCEF-46EA-87DC-7190FCE64D1B}" type="datetimeFigureOut">
              <a:rPr lang="da-DK" smtClean="0"/>
              <a:t>24-10-2023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8B3A870-5CED-4B6C-988C-584EF1F48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7A650C5-F064-4363-A2A3-FE4A30554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E6FF-64F1-4296-A596-AD2135014D6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82108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F0757C-A0FE-4EAF-8A49-F8ED756B6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34809B0-2DFF-4B14-8F0A-ED64F6075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7657BDF-EA08-45CF-A281-72D4F5FA7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BC81-DCEF-46EA-87DC-7190FCE64D1B}" type="datetimeFigureOut">
              <a:rPr lang="da-DK" smtClean="0"/>
              <a:t>24-10-2023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15BA7F8-A447-4DCE-9FCD-AD8371F1C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0F71D18-B3DA-4984-9F82-43E7E0ECB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E6FF-64F1-4296-A596-AD2135014D6C}" type="slidenum">
              <a:rPr lang="da-DK" smtClean="0"/>
              <a:t>‹nr.›</a:t>
            </a:fld>
            <a:endParaRPr lang="da-DK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191EAE9C-DC2A-48AD-A028-84EBC346C6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02851" y="6308766"/>
            <a:ext cx="1340319" cy="460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79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9FE2E1-D046-4C87-B634-C3D28308B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9A36C5B-D1F4-4026-A4FE-D9123F700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8BC76D1-9EDD-454B-BCAF-0DB20A30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BC81-DCEF-46EA-87DC-7190FCE64D1B}" type="datetimeFigureOut">
              <a:rPr lang="da-DK" smtClean="0"/>
              <a:t>24-10-2023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4107970-45DA-4C38-8795-22227644E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B74A8B0-DDCB-4F2C-8C08-237699A47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E6FF-64F1-4296-A596-AD2135014D6C}" type="slidenum">
              <a:rPr lang="da-DK" smtClean="0"/>
              <a:t>‹nr.›</a:t>
            </a:fld>
            <a:endParaRPr lang="da-DK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0087540A-E6C8-472A-B438-2C8DEA4E5C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77666" y="6225046"/>
            <a:ext cx="1340319" cy="460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051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09C0FA-FE7A-483F-A066-D5FE9BF2E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16BE1F4-AE5B-4416-93CE-BC2EE20BEE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8B35DAA-C6A6-40C0-9249-3B2ADCADD7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06556B7-120A-4FBD-A87D-E4549450E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BC81-DCEF-46EA-87DC-7190FCE64D1B}" type="datetimeFigureOut">
              <a:rPr lang="da-DK" smtClean="0"/>
              <a:t>24-10-2023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EEC5591-E19D-413A-900E-A050FA059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8A78F11-153A-47BB-90A2-ED343C40A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E6FF-64F1-4296-A596-AD2135014D6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4391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C0BE07-0FEE-4F16-8EF4-A1738D68B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1E33C7E-7F8D-4B88-AA7A-E22553A1D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2CE283D-722A-4D99-8DAD-BBDFF08552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506FD78-9CA2-4850-8DDE-946843CD3C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74FFC2B-C1C7-44CF-84B9-E6A776F9EA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7671A7E-FF6C-47D4-9454-A36722F02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BC81-DCEF-46EA-87DC-7190FCE64D1B}" type="datetimeFigureOut">
              <a:rPr lang="da-DK" smtClean="0"/>
              <a:t>24-10-2023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0EB6946-CA4E-4531-9901-2814C8B0D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38BD0FBB-A78E-4C95-BE0C-887BFC9A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E6FF-64F1-4296-A596-AD2135014D6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9487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0E17AF-D23A-4098-B026-2467C56F0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DC60642-85DD-4374-816B-22EDB52FF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BC81-DCEF-46EA-87DC-7190FCE64D1B}" type="datetimeFigureOut">
              <a:rPr lang="da-DK" smtClean="0"/>
              <a:t>24-10-2023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A9BD156-E64D-4C14-BB21-DF30308D8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CDC6E91-85A4-4462-864A-181C3E674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E6FF-64F1-4296-A596-AD2135014D6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926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9C15EF34-866C-406C-9234-BB085E5C9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BC81-DCEF-46EA-87DC-7190FCE64D1B}" type="datetimeFigureOut">
              <a:rPr lang="da-DK" smtClean="0"/>
              <a:t>24-10-2023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9DC3A91-4EFB-46F1-8C04-51F9F2B72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1AB3A5A-E1EB-4F36-8029-0D46FD963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E6FF-64F1-4296-A596-AD2135014D6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83972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26374B-3F39-494E-9002-EB6F9B364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64D9C65-73BD-44DA-980F-550270F59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03DC1A5-526D-4040-B92D-E74E9F797E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1EF51E0-DD1A-434A-A0B4-E80F36349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BC81-DCEF-46EA-87DC-7190FCE64D1B}" type="datetimeFigureOut">
              <a:rPr lang="da-DK" smtClean="0"/>
              <a:t>24-10-2023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9D493D6-FB97-49C2-A741-42C87B132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FAFA15B-5169-4E7C-AC1D-30B58B5A5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E6FF-64F1-4296-A596-AD2135014D6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2969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CEE661-3788-4458-A5F0-3EB519D9E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3B5B175E-2EEE-402E-8CBA-3388FB2324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CF70054-CB3E-4E97-BBC4-46BB99CD66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CCD164C-34C3-43A8-B35B-A3C7E942B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BC81-DCEF-46EA-87DC-7190FCE64D1B}" type="datetimeFigureOut">
              <a:rPr lang="da-DK" smtClean="0"/>
              <a:t>24-10-2023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7FA0790-72DF-4248-9103-4041500C5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AAC6721-ABA4-40E0-AFEA-6F6F04861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E6FF-64F1-4296-A596-AD2135014D6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8262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6083298-56FD-4829-8B16-AD88BC9B8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3924A62-C22F-462B-AC98-BEC8C5A48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3DE2740-BDD0-4F4F-BA51-E6457EEE24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CBC81-DCEF-46EA-87DC-7190FCE64D1B}" type="datetimeFigureOut">
              <a:rPr lang="da-DK" smtClean="0"/>
              <a:t>24-10-2023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70CC8B9-A2E3-4854-BD24-682D929AC4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881B91A-FEB4-47AD-9970-35090C6B6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FE6FF-64F1-4296-A596-AD2135014D6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857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>
            <a:extLst>
              <a:ext uri="{FF2B5EF4-FFF2-40B4-BE49-F238E27FC236}">
                <a16:creationId xmlns:a16="http://schemas.microsoft.com/office/drawing/2014/main" id="{3F222038-38B9-4F8F-BB25-E6AAA96ABD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106" r="73445"/>
          <a:stretch/>
        </p:blipFill>
        <p:spPr>
          <a:xfrm>
            <a:off x="7188725" y="0"/>
            <a:ext cx="5001892" cy="5944158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F0AC980E-AF74-493B-8666-4D4A1CDDD0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5560" y="4369632"/>
            <a:ext cx="5973165" cy="766763"/>
          </a:xfrm>
        </p:spPr>
        <p:txBody>
          <a:bodyPr>
            <a:normAutofit fontScale="90000"/>
          </a:bodyPr>
          <a:lstStyle/>
          <a:p>
            <a:pPr algn="l"/>
            <a:r>
              <a:rPr lang="da-DK" sz="4000" b="1" dirty="0">
                <a:latin typeface="Montserrat" panose="00000500000000000000" pitchFamily="2" charset="0"/>
              </a:rPr>
              <a:t>Course </a:t>
            </a:r>
            <a:r>
              <a:rPr lang="da-DK" sz="4000" b="1" dirty="0" err="1">
                <a:latin typeface="Montserrat" panose="00000500000000000000" pitchFamily="2" charset="0"/>
              </a:rPr>
              <a:t>material</a:t>
            </a:r>
            <a:r>
              <a:rPr lang="da-DK" sz="4000" b="1" dirty="0">
                <a:latin typeface="Montserrat" panose="00000500000000000000" pitchFamily="2" charset="0"/>
              </a:rPr>
              <a:t> on stroke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A39C078D-1021-4FEB-8D2F-9D79CD6DC094}"/>
              </a:ext>
            </a:extLst>
          </p:cNvPr>
          <p:cNvSpPr/>
          <p:nvPr/>
        </p:nvSpPr>
        <p:spPr>
          <a:xfrm>
            <a:off x="9286613" y="5944158"/>
            <a:ext cx="2155970" cy="830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2677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felt 6">
            <a:extLst>
              <a:ext uri="{FF2B5EF4-FFF2-40B4-BE49-F238E27FC236}">
                <a16:creationId xmlns:a16="http://schemas.microsoft.com/office/drawing/2014/main" id="{9181E05E-C92F-428F-BDA3-1C65AD6D829F}"/>
              </a:ext>
            </a:extLst>
          </p:cNvPr>
          <p:cNvSpPr txBox="1"/>
          <p:nvPr/>
        </p:nvSpPr>
        <p:spPr>
          <a:xfrm>
            <a:off x="1051837" y="1775120"/>
            <a:ext cx="103556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dirty="0">
                <a:latin typeface="Montserrat" panose="00000500000000000000" pitchFamily="2" charset="0"/>
              </a:rPr>
              <a:t>Dette materiale er udviklet af Dansk Råd for Genoplivning (DRG) og stilles gratis til rådighed for kursusorganisationer, som underviser i førstehjælpskurser </a:t>
            </a:r>
            <a:r>
              <a:rPr lang="da-DK" sz="2000" dirty="0" err="1">
                <a:latin typeface="Montserrat" panose="00000500000000000000" pitchFamily="2" charset="0"/>
              </a:rPr>
              <a:t>o.lign</a:t>
            </a:r>
            <a:r>
              <a:rPr lang="da-DK" sz="2000" dirty="0">
                <a:latin typeface="Montserrat" panose="00000500000000000000" pitchFamily="2" charset="0"/>
              </a:rPr>
              <a:t>. for voksne, og som ønsker at inkludere stroke i kursusmaterialet til instruktørerne. Denne version er oversat til engelsk.</a:t>
            </a:r>
          </a:p>
          <a:p>
            <a:endParaRPr lang="da-DK" sz="2000" dirty="0">
              <a:latin typeface="Montserrat" panose="00000500000000000000" pitchFamily="2" charset="0"/>
            </a:endParaRPr>
          </a:p>
          <a:p>
            <a:r>
              <a:rPr lang="da-DK" sz="2000" dirty="0">
                <a:latin typeface="Montserrat" panose="00000500000000000000" pitchFamily="2" charset="0"/>
              </a:rPr>
              <a:t>I er velkomne til at plukke i materialet og indsætte eget logo ved siden af </a:t>
            </a:r>
            <a:r>
              <a:rPr lang="da-DK" sz="2000" dirty="0" err="1">
                <a:latin typeface="Montserrat" panose="00000500000000000000" pitchFamily="2" charset="0"/>
              </a:rPr>
              <a:t>DRGs</a:t>
            </a:r>
            <a:r>
              <a:rPr lang="da-DK" sz="2000" dirty="0">
                <a:latin typeface="Montserrat" panose="00000500000000000000" pitchFamily="2" charset="0"/>
              </a:rPr>
              <a:t>.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FA48EE3E-03EA-488D-BF58-8D272903D2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85774"/>
            <a:ext cx="9144000" cy="766763"/>
          </a:xfrm>
        </p:spPr>
        <p:txBody>
          <a:bodyPr>
            <a:normAutofit/>
          </a:bodyPr>
          <a:lstStyle/>
          <a:p>
            <a:r>
              <a:rPr lang="da-DK" sz="4000" b="1" dirty="0">
                <a:latin typeface="Montserrat" panose="00000500000000000000" pitchFamily="2" charset="0"/>
              </a:rPr>
              <a:t>Om materialet</a:t>
            </a:r>
          </a:p>
        </p:txBody>
      </p: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D61D0B91-C338-45E6-8B52-095EF3202006}"/>
              </a:ext>
            </a:extLst>
          </p:cNvPr>
          <p:cNvCxnSpPr>
            <a:cxnSpLocks/>
          </p:cNvCxnSpPr>
          <p:nvPr/>
        </p:nvCxnSpPr>
        <p:spPr>
          <a:xfrm>
            <a:off x="536153" y="1252537"/>
            <a:ext cx="11151022" cy="9338"/>
          </a:xfrm>
          <a:prstGeom prst="line">
            <a:avLst/>
          </a:prstGeom>
          <a:ln w="19050">
            <a:solidFill>
              <a:srgbClr val="F3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2632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felt 5">
            <a:extLst>
              <a:ext uri="{FF2B5EF4-FFF2-40B4-BE49-F238E27FC236}">
                <a16:creationId xmlns:a16="http://schemas.microsoft.com/office/drawing/2014/main" id="{B7FB3C06-1F61-4C62-B95D-73B7C40287BE}"/>
              </a:ext>
            </a:extLst>
          </p:cNvPr>
          <p:cNvSpPr txBox="1"/>
          <p:nvPr/>
        </p:nvSpPr>
        <p:spPr>
          <a:xfrm>
            <a:off x="1381760" y="1850023"/>
            <a:ext cx="1037121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Montserrat" panose="00000500000000000000" pitchFamily="2" charset="0"/>
              </a:rPr>
              <a:t>The fourth most common cause of death in Denmark and the most common cause of acquired disability in adults.</a:t>
            </a:r>
            <a:endParaRPr lang="da-DK" dirty="0">
              <a:latin typeface="Montserrat" panose="00000500000000000000" pitchFamily="2" charset="0"/>
            </a:endParaRPr>
          </a:p>
          <a:p>
            <a:endParaRPr lang="da-DK" dirty="0">
              <a:latin typeface="Montserrat" panose="00000500000000000000" pitchFamily="2" charset="0"/>
            </a:endParaRPr>
          </a:p>
          <a:p>
            <a:endParaRPr lang="da-DK" dirty="0">
              <a:latin typeface="Montserrat" panose="00000500000000000000" pitchFamily="2" charset="0"/>
            </a:endParaRPr>
          </a:p>
          <a:p>
            <a:r>
              <a:rPr lang="en-US" dirty="0">
                <a:latin typeface="Montserrat" panose="00000500000000000000" pitchFamily="2" charset="0"/>
              </a:rPr>
              <a:t>85% of strokes are caused by a blood clot occluding a brain artery, while 15% are due to a brain hemorrhage.</a:t>
            </a:r>
          </a:p>
          <a:p>
            <a:endParaRPr lang="da-DK" dirty="0">
              <a:latin typeface="Montserrat" panose="00000500000000000000" pitchFamily="2" charset="0"/>
            </a:endParaRPr>
          </a:p>
          <a:p>
            <a:endParaRPr lang="da-DK" dirty="0">
              <a:latin typeface="Montserrat" panose="00000500000000000000" pitchFamily="2" charset="0"/>
            </a:endParaRPr>
          </a:p>
          <a:p>
            <a:r>
              <a:rPr lang="en-US" dirty="0">
                <a:latin typeface="Montserrat" panose="00000500000000000000" pitchFamily="2" charset="0"/>
              </a:rPr>
              <a:t>Stroke is an emergency. Every minute counts.</a:t>
            </a:r>
          </a:p>
          <a:p>
            <a:endParaRPr lang="en-US" dirty="0">
              <a:latin typeface="Montserrat" panose="00000500000000000000" pitchFamily="2" charset="0"/>
            </a:endParaRPr>
          </a:p>
          <a:p>
            <a:endParaRPr lang="en-US" dirty="0">
              <a:latin typeface="Montserrat" panose="00000500000000000000" pitchFamily="2" charset="0"/>
            </a:endParaRPr>
          </a:p>
          <a:p>
            <a:r>
              <a:rPr lang="en-US" dirty="0">
                <a:latin typeface="Montserrat" panose="00000500000000000000" pitchFamily="2" charset="0"/>
              </a:rPr>
              <a:t>Fast treatment reduce the brain damage caused by the stroke and improve outcomes.</a:t>
            </a:r>
            <a:br>
              <a:rPr lang="da-DK" dirty="0">
                <a:latin typeface="Montserrat" panose="00000500000000000000" pitchFamily="2" charset="0"/>
              </a:rPr>
            </a:br>
            <a:endParaRPr lang="da-DK" dirty="0">
              <a:latin typeface="Montserrat" panose="00000500000000000000" pitchFamily="2" charset="0"/>
            </a:endParaRPr>
          </a:p>
          <a:p>
            <a:endParaRPr lang="da-DK" dirty="0">
              <a:latin typeface="Montserrat" panose="00000500000000000000" pitchFamily="2" charset="0"/>
            </a:endParaRPr>
          </a:p>
          <a:p>
            <a:r>
              <a:rPr lang="en-US" dirty="0">
                <a:latin typeface="Montserrat" panose="00000500000000000000" pitchFamily="2" charset="0"/>
              </a:rPr>
              <a:t>A stroke rarely causes pain but can result in a sudden loss of function. It is important to react quickly and call 1-1-2 (in Denmark).</a:t>
            </a:r>
            <a:endParaRPr lang="da-DK" dirty="0">
              <a:latin typeface="Montserrat" panose="00000500000000000000" pitchFamily="2" charset="0"/>
            </a:endParaRPr>
          </a:p>
        </p:txBody>
      </p:sp>
      <p:sp>
        <p:nvSpPr>
          <p:cNvPr id="11" name="Oval 15">
            <a:extLst>
              <a:ext uri="{FF2B5EF4-FFF2-40B4-BE49-F238E27FC236}">
                <a16:creationId xmlns:a16="http://schemas.microsoft.com/office/drawing/2014/main" id="{B1AAD66B-110F-4B12-9936-508E27BEAD12}"/>
              </a:ext>
            </a:extLst>
          </p:cNvPr>
          <p:cNvSpPr>
            <a:spLocks noChangeAspect="1"/>
          </p:cNvSpPr>
          <p:nvPr/>
        </p:nvSpPr>
        <p:spPr>
          <a:xfrm>
            <a:off x="751643" y="1894553"/>
            <a:ext cx="461665" cy="461665"/>
          </a:xfrm>
          <a:prstGeom prst="ellipse">
            <a:avLst/>
          </a:prstGeom>
          <a:solidFill>
            <a:srgbClr val="F42434"/>
          </a:solidFill>
          <a:ln w="38100">
            <a:solidFill>
              <a:srgbClr val="F424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6218" tIns="43109" rIns="86218" bIns="431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4000"/>
              </a:lnSpc>
            </a:pPr>
            <a:endParaRPr lang="da-DK" sz="1885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Oval 15">
            <a:extLst>
              <a:ext uri="{FF2B5EF4-FFF2-40B4-BE49-F238E27FC236}">
                <a16:creationId xmlns:a16="http://schemas.microsoft.com/office/drawing/2014/main" id="{9D92FF82-1F88-41B2-9735-0E11702A8C73}"/>
              </a:ext>
            </a:extLst>
          </p:cNvPr>
          <p:cNvSpPr>
            <a:spLocks noChangeAspect="1"/>
          </p:cNvSpPr>
          <p:nvPr/>
        </p:nvSpPr>
        <p:spPr>
          <a:xfrm>
            <a:off x="740734" y="2950185"/>
            <a:ext cx="483484" cy="483484"/>
          </a:xfrm>
          <a:prstGeom prst="ellipse">
            <a:avLst/>
          </a:prstGeom>
          <a:solidFill>
            <a:srgbClr val="F42434"/>
          </a:solidFill>
          <a:ln w="38100">
            <a:solidFill>
              <a:srgbClr val="F424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6218" tIns="43109" rIns="86218" bIns="431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4000"/>
              </a:lnSpc>
            </a:pPr>
            <a:endParaRPr lang="da-DK" sz="1885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3" name="Oval 15">
            <a:extLst>
              <a:ext uri="{FF2B5EF4-FFF2-40B4-BE49-F238E27FC236}">
                <a16:creationId xmlns:a16="http://schemas.microsoft.com/office/drawing/2014/main" id="{3DBA36E0-CBD6-41E4-B750-4859A47BD362}"/>
              </a:ext>
            </a:extLst>
          </p:cNvPr>
          <p:cNvSpPr>
            <a:spLocks noChangeAspect="1"/>
          </p:cNvSpPr>
          <p:nvPr/>
        </p:nvSpPr>
        <p:spPr>
          <a:xfrm>
            <a:off x="751643" y="3959240"/>
            <a:ext cx="483484" cy="483484"/>
          </a:xfrm>
          <a:prstGeom prst="ellipse">
            <a:avLst/>
          </a:prstGeom>
          <a:solidFill>
            <a:srgbClr val="F42434"/>
          </a:solidFill>
          <a:ln w="38100">
            <a:solidFill>
              <a:srgbClr val="F424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6218" tIns="43109" rIns="86218" bIns="431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4000"/>
              </a:lnSpc>
            </a:pPr>
            <a:endParaRPr lang="da-DK" sz="1885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8740244C-75C6-41B5-B92A-878A23ECEF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85774"/>
            <a:ext cx="9144000" cy="766763"/>
          </a:xfrm>
        </p:spPr>
        <p:txBody>
          <a:bodyPr>
            <a:normAutofit/>
          </a:bodyPr>
          <a:lstStyle/>
          <a:p>
            <a:r>
              <a:rPr lang="da-DK" sz="4000" b="1" dirty="0" err="1">
                <a:latin typeface="Montserrat" panose="00000500000000000000" pitchFamily="2" charset="0"/>
              </a:rPr>
              <a:t>About</a:t>
            </a:r>
            <a:r>
              <a:rPr lang="da-DK" sz="4000" b="1" dirty="0">
                <a:latin typeface="Montserrat" panose="00000500000000000000" pitchFamily="2" charset="0"/>
              </a:rPr>
              <a:t> stroke</a:t>
            </a:r>
          </a:p>
        </p:txBody>
      </p:sp>
      <p:cxnSp>
        <p:nvCxnSpPr>
          <p:cNvPr id="17" name="Lige forbindelse 16">
            <a:extLst>
              <a:ext uri="{FF2B5EF4-FFF2-40B4-BE49-F238E27FC236}">
                <a16:creationId xmlns:a16="http://schemas.microsoft.com/office/drawing/2014/main" id="{483B2A66-6088-473E-B6CF-8C6F5FA71F30}"/>
              </a:ext>
            </a:extLst>
          </p:cNvPr>
          <p:cNvCxnSpPr>
            <a:cxnSpLocks/>
          </p:cNvCxnSpPr>
          <p:nvPr/>
        </p:nvCxnSpPr>
        <p:spPr>
          <a:xfrm>
            <a:off x="536153" y="1252537"/>
            <a:ext cx="11151022" cy="9338"/>
          </a:xfrm>
          <a:prstGeom prst="line">
            <a:avLst/>
          </a:prstGeom>
          <a:ln w="19050">
            <a:solidFill>
              <a:srgbClr val="F422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5">
            <a:extLst>
              <a:ext uri="{FF2B5EF4-FFF2-40B4-BE49-F238E27FC236}">
                <a16:creationId xmlns:a16="http://schemas.microsoft.com/office/drawing/2014/main" id="{02782B44-DC6C-4AB6-BFAB-2513FA073CA0}"/>
              </a:ext>
            </a:extLst>
          </p:cNvPr>
          <p:cNvSpPr>
            <a:spLocks noChangeAspect="1"/>
          </p:cNvSpPr>
          <p:nvPr/>
        </p:nvSpPr>
        <p:spPr>
          <a:xfrm>
            <a:off x="740734" y="4781856"/>
            <a:ext cx="483484" cy="483484"/>
          </a:xfrm>
          <a:prstGeom prst="ellipse">
            <a:avLst/>
          </a:prstGeom>
          <a:solidFill>
            <a:srgbClr val="F42434"/>
          </a:solidFill>
          <a:ln w="38100">
            <a:solidFill>
              <a:srgbClr val="F424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6218" tIns="43109" rIns="86218" bIns="431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4000"/>
              </a:lnSpc>
            </a:pPr>
            <a:endParaRPr lang="da-DK" sz="1885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20" name="Oval 15">
            <a:extLst>
              <a:ext uri="{FF2B5EF4-FFF2-40B4-BE49-F238E27FC236}">
                <a16:creationId xmlns:a16="http://schemas.microsoft.com/office/drawing/2014/main" id="{173B0805-7DF8-4148-B178-A0AC54BD626E}"/>
              </a:ext>
            </a:extLst>
          </p:cNvPr>
          <p:cNvSpPr>
            <a:spLocks noChangeAspect="1"/>
          </p:cNvSpPr>
          <p:nvPr/>
        </p:nvSpPr>
        <p:spPr>
          <a:xfrm>
            <a:off x="751643" y="5605463"/>
            <a:ext cx="483484" cy="483484"/>
          </a:xfrm>
          <a:prstGeom prst="ellipse">
            <a:avLst/>
          </a:prstGeom>
          <a:solidFill>
            <a:srgbClr val="F42434"/>
          </a:solidFill>
          <a:ln w="38100">
            <a:solidFill>
              <a:srgbClr val="F424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6218" tIns="43109" rIns="86218" bIns="431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4000"/>
              </a:lnSpc>
            </a:pPr>
            <a:endParaRPr lang="da-DK" sz="1885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327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felt 5">
            <a:extLst>
              <a:ext uri="{FF2B5EF4-FFF2-40B4-BE49-F238E27FC236}">
                <a16:creationId xmlns:a16="http://schemas.microsoft.com/office/drawing/2014/main" id="{B7FB3C06-1F61-4C62-B95D-73B7C40287BE}"/>
              </a:ext>
            </a:extLst>
          </p:cNvPr>
          <p:cNvSpPr txBox="1"/>
          <p:nvPr/>
        </p:nvSpPr>
        <p:spPr>
          <a:xfrm>
            <a:off x="1343123" y="1694598"/>
            <a:ext cx="377485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Montserrat" panose="00000500000000000000" pitchFamily="2" charset="0"/>
              </a:rPr>
              <a:t>Arm Weakness: </a:t>
            </a:r>
            <a:r>
              <a:rPr lang="en-US" sz="1600" dirty="0">
                <a:latin typeface="Montserrat" panose="00000500000000000000" pitchFamily="2" charset="0"/>
              </a:rPr>
              <a:t>Is one arm weak, </a:t>
            </a:r>
            <a:r>
              <a:rPr lang="en-US" sz="1600" dirty="0" err="1">
                <a:latin typeface="Montserrat" panose="00000500000000000000" pitchFamily="2" charset="0"/>
              </a:rPr>
              <a:t>dyscoordinated</a:t>
            </a:r>
            <a:r>
              <a:rPr lang="en-US" sz="1600" dirty="0">
                <a:latin typeface="Montserrat" panose="00000500000000000000" pitchFamily="2" charset="0"/>
              </a:rPr>
              <a:t> or numb? Ask the person to raise both arms. Does one arm drift downward?</a:t>
            </a:r>
          </a:p>
          <a:p>
            <a:endParaRPr lang="en-US" sz="1600" dirty="0">
              <a:latin typeface="Montserrat" panose="00000500000000000000" pitchFamily="2" charset="0"/>
            </a:endParaRPr>
          </a:p>
          <a:p>
            <a:endParaRPr lang="en-US" sz="800" dirty="0">
              <a:latin typeface="Montserrat" panose="00000500000000000000" pitchFamily="2" charset="0"/>
            </a:endParaRPr>
          </a:p>
          <a:p>
            <a:r>
              <a:rPr lang="en-US" sz="1600" b="1" dirty="0">
                <a:latin typeface="Montserrat" panose="00000500000000000000" pitchFamily="2" charset="0"/>
              </a:rPr>
              <a:t>Speech Difficulty:</a:t>
            </a:r>
            <a:r>
              <a:rPr lang="en-US" sz="1600" dirty="0">
                <a:latin typeface="Montserrat" panose="00000500000000000000" pitchFamily="2" charset="0"/>
              </a:rPr>
              <a:t> Is speech slurred or disturbed?</a:t>
            </a:r>
          </a:p>
          <a:p>
            <a:endParaRPr lang="en-US" sz="1600" dirty="0">
              <a:latin typeface="Montserrat" panose="00000500000000000000" pitchFamily="2" charset="0"/>
            </a:endParaRPr>
          </a:p>
          <a:p>
            <a:endParaRPr lang="en-US" sz="1600" dirty="0">
              <a:latin typeface="Montserrat" panose="00000500000000000000" pitchFamily="2" charset="0"/>
            </a:endParaRPr>
          </a:p>
          <a:p>
            <a:r>
              <a:rPr lang="en-US" sz="1600" b="1" dirty="0">
                <a:latin typeface="Montserrat" panose="00000500000000000000" pitchFamily="2" charset="0"/>
              </a:rPr>
              <a:t>Face Drooping:</a:t>
            </a:r>
            <a:r>
              <a:rPr lang="en-US" sz="1600" dirty="0">
                <a:latin typeface="Montserrat" panose="00000500000000000000" pitchFamily="2" charset="0"/>
              </a:rPr>
              <a:t> Does one side of the face droop or is it numb? Ask the person to smile. Is the person's smile uneven?</a:t>
            </a:r>
          </a:p>
          <a:p>
            <a:endParaRPr lang="da-DK" sz="1600" dirty="0">
              <a:latin typeface="Montserrat" panose="00000500000000000000" pitchFamily="2" charset="0"/>
            </a:endParaRPr>
          </a:p>
          <a:p>
            <a:r>
              <a:rPr lang="da-DK" sz="1600" b="1" dirty="0">
                <a:latin typeface="Montserrat" panose="00000500000000000000" pitchFamily="2" charset="0"/>
              </a:rPr>
              <a:t>Call 1-1-2</a:t>
            </a:r>
            <a:r>
              <a:rPr lang="da-DK" sz="1600" dirty="0">
                <a:latin typeface="Montserrat" panose="00000500000000000000" pitchFamily="2" charset="0"/>
              </a:rPr>
              <a:t> (in Denmark) </a:t>
            </a:r>
            <a:r>
              <a:rPr lang="en-US" sz="1600" dirty="0">
                <a:latin typeface="Montserrat" panose="00000500000000000000" pitchFamily="2" charset="0"/>
              </a:rPr>
              <a:t>immediately if any of these signs of stroke appear</a:t>
            </a:r>
            <a:endParaRPr lang="da-DK" sz="1600" dirty="0">
              <a:latin typeface="Montserrat" panose="00000500000000000000" pitchFamily="2" charset="0"/>
            </a:endParaRPr>
          </a:p>
        </p:txBody>
      </p:sp>
      <p:sp>
        <p:nvSpPr>
          <p:cNvPr id="11" name="Oval 15">
            <a:extLst>
              <a:ext uri="{FF2B5EF4-FFF2-40B4-BE49-F238E27FC236}">
                <a16:creationId xmlns:a16="http://schemas.microsoft.com/office/drawing/2014/main" id="{B1AAD66B-110F-4B12-9936-508E27BEAD12}"/>
              </a:ext>
            </a:extLst>
          </p:cNvPr>
          <p:cNvSpPr>
            <a:spLocks noChangeAspect="1"/>
          </p:cNvSpPr>
          <p:nvPr/>
        </p:nvSpPr>
        <p:spPr>
          <a:xfrm>
            <a:off x="740734" y="1726912"/>
            <a:ext cx="461665" cy="461665"/>
          </a:xfrm>
          <a:prstGeom prst="ellipse">
            <a:avLst/>
          </a:prstGeom>
          <a:solidFill>
            <a:srgbClr val="F42434"/>
          </a:solidFill>
          <a:ln w="38100">
            <a:solidFill>
              <a:srgbClr val="F424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6218" tIns="43109" rIns="86218" bIns="431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4000"/>
              </a:lnSpc>
            </a:pPr>
            <a:endParaRPr lang="da-DK" sz="1885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Oval 15">
            <a:extLst>
              <a:ext uri="{FF2B5EF4-FFF2-40B4-BE49-F238E27FC236}">
                <a16:creationId xmlns:a16="http://schemas.microsoft.com/office/drawing/2014/main" id="{9D92FF82-1F88-41B2-9735-0E11702A8C73}"/>
              </a:ext>
            </a:extLst>
          </p:cNvPr>
          <p:cNvSpPr>
            <a:spLocks noChangeAspect="1"/>
          </p:cNvSpPr>
          <p:nvPr/>
        </p:nvSpPr>
        <p:spPr>
          <a:xfrm>
            <a:off x="740734" y="3066390"/>
            <a:ext cx="483484" cy="483484"/>
          </a:xfrm>
          <a:prstGeom prst="ellipse">
            <a:avLst/>
          </a:prstGeom>
          <a:solidFill>
            <a:srgbClr val="F42434"/>
          </a:solidFill>
          <a:ln w="38100">
            <a:solidFill>
              <a:srgbClr val="F424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6218" tIns="43109" rIns="86218" bIns="431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4000"/>
              </a:lnSpc>
            </a:pPr>
            <a:endParaRPr lang="da-DK" sz="1885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3" name="Oval 15">
            <a:extLst>
              <a:ext uri="{FF2B5EF4-FFF2-40B4-BE49-F238E27FC236}">
                <a16:creationId xmlns:a16="http://schemas.microsoft.com/office/drawing/2014/main" id="{3DBA36E0-CBD6-41E4-B750-4859A47BD362}"/>
              </a:ext>
            </a:extLst>
          </p:cNvPr>
          <p:cNvSpPr>
            <a:spLocks noChangeAspect="1"/>
          </p:cNvSpPr>
          <p:nvPr/>
        </p:nvSpPr>
        <p:spPr>
          <a:xfrm>
            <a:off x="740734" y="3993092"/>
            <a:ext cx="483484" cy="483484"/>
          </a:xfrm>
          <a:prstGeom prst="ellipse">
            <a:avLst/>
          </a:prstGeom>
          <a:solidFill>
            <a:srgbClr val="F42434"/>
          </a:solidFill>
          <a:ln w="38100">
            <a:solidFill>
              <a:srgbClr val="F424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6218" tIns="43109" rIns="86218" bIns="431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4000"/>
              </a:lnSpc>
            </a:pPr>
            <a:endParaRPr lang="da-DK" sz="1885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8740244C-75C6-41B5-B92A-878A23ECEF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85774"/>
            <a:ext cx="9144000" cy="766763"/>
          </a:xfrm>
        </p:spPr>
        <p:txBody>
          <a:bodyPr>
            <a:normAutofit/>
          </a:bodyPr>
          <a:lstStyle/>
          <a:p>
            <a:r>
              <a:rPr lang="da-DK" sz="4000" b="1" dirty="0" err="1">
                <a:latin typeface="Montserrat" panose="00000500000000000000" pitchFamily="2" charset="0"/>
              </a:rPr>
              <a:t>Signs</a:t>
            </a:r>
            <a:r>
              <a:rPr lang="da-DK" sz="4000" b="1" dirty="0">
                <a:latin typeface="Montserrat" panose="00000500000000000000" pitchFamily="2" charset="0"/>
              </a:rPr>
              <a:t> of stroke</a:t>
            </a:r>
          </a:p>
        </p:txBody>
      </p:sp>
      <p:cxnSp>
        <p:nvCxnSpPr>
          <p:cNvPr id="17" name="Lige forbindelse 16">
            <a:extLst>
              <a:ext uri="{FF2B5EF4-FFF2-40B4-BE49-F238E27FC236}">
                <a16:creationId xmlns:a16="http://schemas.microsoft.com/office/drawing/2014/main" id="{483B2A66-6088-473E-B6CF-8C6F5FA71F30}"/>
              </a:ext>
            </a:extLst>
          </p:cNvPr>
          <p:cNvCxnSpPr>
            <a:cxnSpLocks/>
          </p:cNvCxnSpPr>
          <p:nvPr/>
        </p:nvCxnSpPr>
        <p:spPr>
          <a:xfrm>
            <a:off x="536153" y="1252537"/>
            <a:ext cx="11151022" cy="9338"/>
          </a:xfrm>
          <a:prstGeom prst="line">
            <a:avLst/>
          </a:prstGeom>
          <a:ln w="19050">
            <a:solidFill>
              <a:srgbClr val="F422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pe 2">
            <a:extLst>
              <a:ext uri="{FF2B5EF4-FFF2-40B4-BE49-F238E27FC236}">
                <a16:creationId xmlns:a16="http://schemas.microsoft.com/office/drawing/2014/main" id="{D71DE681-ECC9-955E-9B96-9608618AD3CA}"/>
              </a:ext>
            </a:extLst>
          </p:cNvPr>
          <p:cNvGrpSpPr/>
          <p:nvPr/>
        </p:nvGrpSpPr>
        <p:grpSpPr>
          <a:xfrm>
            <a:off x="5562235" y="2123351"/>
            <a:ext cx="6363602" cy="3577589"/>
            <a:chOff x="5562235" y="1674434"/>
            <a:chExt cx="6363602" cy="3577589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A3730461-6BCD-4C82-9E9A-034D76845C1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2235" y="1674434"/>
              <a:ext cx="6124940" cy="31743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9092354A-2579-8EDF-2F1D-F95C4E1FA726}"/>
                </a:ext>
              </a:extLst>
            </p:cNvPr>
            <p:cNvSpPr/>
            <p:nvPr/>
          </p:nvSpPr>
          <p:spPr>
            <a:xfrm>
              <a:off x="5562235" y="4234834"/>
              <a:ext cx="6363602" cy="101718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</p:grpSp>
    </p:spTree>
    <p:extLst>
      <p:ext uri="{BB962C8B-B14F-4D97-AF65-F5344CB8AC3E}">
        <p14:creationId xmlns:p14="http://schemas.microsoft.com/office/powerpoint/2010/main" val="2608838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</TotalTime>
  <Words>253</Words>
  <Application>Microsoft Office PowerPoint</Application>
  <PresentationFormat>Widescreen</PresentationFormat>
  <Paragraphs>30</Paragraphs>
  <Slides>4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Montserrat</vt:lpstr>
      <vt:lpstr>Office-tema</vt:lpstr>
      <vt:lpstr>Course material on stroke</vt:lpstr>
      <vt:lpstr>Om materialet</vt:lpstr>
      <vt:lpstr>About stroke</vt:lpstr>
      <vt:lpstr>Signs of stroke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Laura Brandt Larsen</dc:creator>
  <cp:lastModifiedBy>Stine Strandkjær</cp:lastModifiedBy>
  <cp:revision>57</cp:revision>
  <dcterms:created xsi:type="dcterms:W3CDTF">2022-07-27T08:42:02Z</dcterms:created>
  <dcterms:modified xsi:type="dcterms:W3CDTF">2023-10-24T07:25:09Z</dcterms:modified>
</cp:coreProperties>
</file>