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3" r:id="rId2"/>
    <p:sldId id="290" r:id="rId3"/>
    <p:sldId id="274" r:id="rId4"/>
    <p:sldId id="291"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1B2C"/>
    <a:srgbClr val="F31728"/>
    <a:srgbClr val="F42434"/>
    <a:srgbClr val="F422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5452" autoAdjust="0"/>
  </p:normalViewPr>
  <p:slideViewPr>
    <p:cSldViewPr snapToGrid="0">
      <p:cViewPr varScale="1">
        <p:scale>
          <a:sx n="74" d="100"/>
          <a:sy n="74" d="100"/>
        </p:scale>
        <p:origin x="19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495437-4672-44C0-A403-AD39CBA88CE5}" type="datetimeFigureOut">
              <a:rPr lang="da-DK" smtClean="0"/>
              <a:t>11-10-2023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0E036-908B-4720-8B99-23A5A6ED9275}" type="slidenum">
              <a:rPr lang="da-DK" smtClean="0"/>
              <a:t>‹nr.›</a:t>
            </a:fld>
            <a:endParaRPr lang="da-DK"/>
          </a:p>
        </p:txBody>
      </p:sp>
    </p:spTree>
    <p:extLst>
      <p:ext uri="{BB962C8B-B14F-4D97-AF65-F5344CB8AC3E}">
        <p14:creationId xmlns:p14="http://schemas.microsoft.com/office/powerpoint/2010/main" val="200674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dirty="0">
                <a:effectLst/>
                <a:latin typeface="Calibri" panose="020F0502020204030204" pitchFamily="34" charset="0"/>
                <a:ea typeface="Calibri" panose="020F0502020204030204" pitchFamily="34" charset="0"/>
                <a:cs typeface="Times New Roman" panose="02020603050405020304" pitchFamily="18" charset="0"/>
              </a:rPr>
              <a:t>I dag er stroke den 4. hyppigste dødsårsag i Danmark og den hyppigste årsag til, at voksne får et handicap. Stroke kan føre til mange forskellige, ofte alvorlige fysiske og mentale handicaps. </a:t>
            </a:r>
          </a:p>
          <a:p>
            <a:pPr>
              <a:lnSpc>
                <a:spcPct val="107000"/>
              </a:lnSpc>
              <a:spcAft>
                <a:spcPts val="800"/>
              </a:spcAft>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dirty="0">
                <a:effectLst/>
                <a:latin typeface="Calibri" panose="020F0502020204030204" pitchFamily="34" charset="0"/>
                <a:ea typeface="Calibri" panose="020F0502020204030204" pitchFamily="34" charset="0"/>
                <a:cs typeface="Times New Roman" panose="02020603050405020304" pitchFamily="18" charset="0"/>
              </a:rPr>
              <a:t>Det positive er, at mange kan overleve stroke til et godt liv, hvis der gives behandling hurtigt. Når en borger får et stroke, tæller hvert minut, og det gælder, at jo hurtigere behandling startes efter de første tegn på stroke, jo bedre er resultatet.</a:t>
            </a:r>
          </a:p>
          <a:p>
            <a:pPr>
              <a:lnSpc>
                <a:spcPct val="107000"/>
              </a:lnSpc>
              <a:spcAft>
                <a:spcPts val="800"/>
              </a:spcAft>
            </a:pPr>
            <a:r>
              <a:rPr lang="da-DK" sz="1800" dirty="0">
                <a:effectLst/>
                <a:latin typeface="Calibri" panose="020F0502020204030204" pitchFamily="34" charset="0"/>
                <a:ea typeface="Calibri" panose="020F0502020204030204" pitchFamily="34" charset="0"/>
                <a:cs typeface="Times New Roman" panose="02020603050405020304" pitchFamily="18" charset="0"/>
              </a:rPr>
              <a:t>De fleste tilfælde af stroke skyldes en blodprop i hjernen (85 %). De øvrige tilfælde af stroke skyldes en hjerneblødning (15 %). En blodprop i hjernen opstår, når blodet klumper sig sammen og sætter sig fast som en prop i et blodkar i hjernen, mens en hjerneblødning opstår, hvis der går hul på et blodkar et svagt sted i blodkarvæggen. I begge tilfælde betyder det, at blodgennemstrømningen til det område i hjernen, som blodkarret forsyner, bliver for lav til, at hjernecellerne får tilstrækkeligt ilt og næring. Dette medfører en begyndende skade på hjernecellerne, som kan give permanente funktionstab som f.eks. nedsat kraft i den ene side af kroppen eller evnen til at læse eller tale, hvis ikke ilttilførslen genoprettes ved, at proppen hurtigt opløses, eller blødningen standses.</a:t>
            </a:r>
          </a:p>
          <a:p>
            <a:endParaRPr lang="da-DK" dirty="0"/>
          </a:p>
        </p:txBody>
      </p:sp>
      <p:sp>
        <p:nvSpPr>
          <p:cNvPr id="4" name="Pladsholder til slidenummer 3"/>
          <p:cNvSpPr>
            <a:spLocks noGrp="1"/>
          </p:cNvSpPr>
          <p:nvPr>
            <p:ph type="sldNum" sz="quarter" idx="5"/>
          </p:nvPr>
        </p:nvSpPr>
        <p:spPr/>
        <p:txBody>
          <a:bodyPr/>
          <a:lstStyle/>
          <a:p>
            <a:fld id="{E7D0E036-908B-4720-8B99-23A5A6ED9275}" type="slidenum">
              <a:rPr lang="da-DK" smtClean="0"/>
              <a:t>3</a:t>
            </a:fld>
            <a:endParaRPr lang="da-DK"/>
          </a:p>
        </p:txBody>
      </p:sp>
    </p:spTree>
    <p:extLst>
      <p:ext uri="{BB962C8B-B14F-4D97-AF65-F5344CB8AC3E}">
        <p14:creationId xmlns:p14="http://schemas.microsoft.com/office/powerpoint/2010/main" val="3745022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Symptomerne på et stroke kan genkendes ved at følge Stræk, Snak, Smil-remsen og kan undersøges på følgende måder:</a:t>
            </a:r>
          </a:p>
          <a:p>
            <a:pPr marL="742950" lvl="1" indent="-285750">
              <a:lnSpc>
                <a:spcPct val="107000"/>
              </a:lnSpc>
              <a:buFont typeface="Courier New" panose="02070309020205020404" pitchFamily="49" charset="0"/>
              <a:buChar char="o"/>
            </a:pPr>
            <a:r>
              <a:rPr lang="da-DK" sz="1100" dirty="0">
                <a:effectLst/>
                <a:latin typeface="Calibri" panose="020F0502020204030204" pitchFamily="34" charset="0"/>
                <a:ea typeface="Calibri" panose="020F0502020204030204" pitchFamily="34" charset="0"/>
                <a:cs typeface="Times New Roman" panose="02020603050405020304" pitchFamily="18" charset="0"/>
              </a:rPr>
              <a:t>Stræk: Bed personen om at løfte armene eller løft selv personens arme i cirka 10 sekunder. Hvis armene falder ned, ringes 1-1-2. </a:t>
            </a:r>
          </a:p>
          <a:p>
            <a:pPr marL="742950" lvl="1" indent="-285750">
              <a:lnSpc>
                <a:spcPct val="107000"/>
              </a:lnSpc>
              <a:buFont typeface="Courier New" panose="02070309020205020404" pitchFamily="49" charset="0"/>
              <a:buChar char="o"/>
            </a:pPr>
            <a:r>
              <a:rPr lang="da-DK" sz="1100" dirty="0">
                <a:effectLst/>
                <a:latin typeface="Calibri" panose="020F0502020204030204" pitchFamily="34" charset="0"/>
                <a:ea typeface="Calibri" panose="020F0502020204030204" pitchFamily="34" charset="0"/>
                <a:cs typeface="Times New Roman" panose="02020603050405020304" pitchFamily="18" charset="0"/>
              </a:rPr>
              <a:t>Snak: Bed personen om at gentage en sætning, eksempelvis ”Orkestret spillede og publikum klappede”. Hvis personen ikke kan tale, taler utydeligt eller siger noget forkert, ringes 1-1-2.</a:t>
            </a:r>
          </a:p>
          <a:p>
            <a:pPr marL="742950" lvl="1" indent="-285750">
              <a:lnSpc>
                <a:spcPct val="107000"/>
              </a:lnSpc>
              <a:buFont typeface="Courier New" panose="02070309020205020404" pitchFamily="49" charset="0"/>
              <a:buChar char="o"/>
            </a:pPr>
            <a:r>
              <a:rPr lang="da-DK" sz="1100" dirty="0">
                <a:effectLst/>
                <a:latin typeface="Calibri" panose="020F0502020204030204" pitchFamily="34" charset="0"/>
                <a:ea typeface="Calibri" panose="020F0502020204030204" pitchFamily="34" charset="0"/>
                <a:cs typeface="Times New Roman" panose="02020603050405020304" pitchFamily="18" charset="0"/>
              </a:rPr>
              <a:t>Smil: Bed personen om at smile. Hvis der er en ualmindelig skævhed i ansigtet eller asymmetri, når personen forsøger at smile, ringes 1-1-2.</a:t>
            </a:r>
          </a:p>
          <a:p>
            <a:pPr marL="342900" lvl="0" indent="-342900">
              <a:lnSpc>
                <a:spcPct val="107000"/>
              </a:lnSpc>
              <a:spcAft>
                <a:spcPts val="800"/>
              </a:spcAft>
              <a:buFont typeface="Symbol" panose="05050102010706020507" pitchFamily="18"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I nogle tilfælde kan symptomerne også omfatte synsudfald, pludselig opstået dobbeltsyn, følelsesløshed, styrringsbesvær eller lammelse/kraftnedsættelse i ben eller andet.</a:t>
            </a:r>
          </a:p>
          <a:p>
            <a:pPr marL="342900" lvl="0" indent="-342900">
              <a:lnSpc>
                <a:spcPct val="107000"/>
              </a:lnSpc>
              <a:spcAft>
                <a:spcPts val="800"/>
              </a:spcAft>
              <a:buFont typeface="Symbol" panose="05050102010706020507" pitchFamily="18" charset="2"/>
              <a:buChar char=""/>
            </a:pP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Man skal ikke gøre andet end at reagere hurtigt og ringe 1-1-2. Det anbefales f.eks. ikke at give patienten medicin. </a:t>
            </a:r>
          </a:p>
          <a:p>
            <a:pPr marL="342900" lvl="0" indent="-342900">
              <a:lnSpc>
                <a:spcPct val="107000"/>
              </a:lnSpc>
              <a:spcAft>
                <a:spcPts val="800"/>
              </a:spcAft>
              <a:buFont typeface="Symbol" panose="05050102010706020507" pitchFamily="18"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Lige så snart der mistænkes et stroke, er det vigtigt at ringe 1-1-2 og oplyse om, at stroke mistænkes.</a:t>
            </a:r>
          </a:p>
          <a:p>
            <a:pPr marL="342900" lvl="0" indent="-342900">
              <a:lnSpc>
                <a:spcPct val="107000"/>
              </a:lnSpc>
              <a:spcAft>
                <a:spcPts val="800"/>
              </a:spcAft>
              <a:buFont typeface="Symbol" panose="05050102010706020507" pitchFamily="18" charset="2"/>
              <a:buChar char=""/>
            </a:pP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E7D0E036-908B-4720-8B99-23A5A6ED9275}" type="slidenum">
              <a:rPr lang="da-DK" smtClean="0"/>
              <a:t>4</a:t>
            </a:fld>
            <a:endParaRPr lang="da-DK"/>
          </a:p>
        </p:txBody>
      </p:sp>
    </p:spTree>
    <p:extLst>
      <p:ext uri="{BB962C8B-B14F-4D97-AF65-F5344CB8AC3E}">
        <p14:creationId xmlns:p14="http://schemas.microsoft.com/office/powerpoint/2010/main" val="40609291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DA29BE-EA48-47BF-BD4F-A45DCDAC1C02}"/>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428F185-236B-44E1-B253-2529685018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60A19B05-2296-4EC2-863F-3BD65808984C}"/>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5" name="Pladsholder til sidefod 4">
            <a:extLst>
              <a:ext uri="{FF2B5EF4-FFF2-40B4-BE49-F238E27FC236}">
                <a16:creationId xmlns:a16="http://schemas.microsoft.com/office/drawing/2014/main" id="{BEE236D4-F634-4A9E-B1E3-07214BBF031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285D0C9-D1F1-4773-BF4F-D16426808EF8}"/>
              </a:ext>
            </a:extLst>
          </p:cNvPr>
          <p:cNvSpPr>
            <a:spLocks noGrp="1"/>
          </p:cNvSpPr>
          <p:nvPr>
            <p:ph type="sldNum" sz="quarter" idx="12"/>
          </p:nvPr>
        </p:nvSpPr>
        <p:spPr/>
        <p:txBody>
          <a:bodyPr/>
          <a:lstStyle/>
          <a:p>
            <a:fld id="{A7BFE6FF-64F1-4296-A596-AD2135014D6C}" type="slidenum">
              <a:rPr lang="da-DK" smtClean="0"/>
              <a:t>‹nr.›</a:t>
            </a:fld>
            <a:endParaRPr lang="da-DK"/>
          </a:p>
        </p:txBody>
      </p:sp>
      <p:pic>
        <p:nvPicPr>
          <p:cNvPr id="8" name="Billede 7">
            <a:extLst>
              <a:ext uri="{FF2B5EF4-FFF2-40B4-BE49-F238E27FC236}">
                <a16:creationId xmlns:a16="http://schemas.microsoft.com/office/drawing/2014/main" id="{9704410D-392D-4F8D-BBA1-CE044561D878}"/>
              </a:ext>
            </a:extLst>
          </p:cNvPr>
          <p:cNvPicPr>
            <a:picLocks noChangeAspect="1"/>
          </p:cNvPicPr>
          <p:nvPr userDrawn="1"/>
        </p:nvPicPr>
        <p:blipFill>
          <a:blip r:embed="rId2"/>
          <a:stretch>
            <a:fillRect/>
          </a:stretch>
        </p:blipFill>
        <p:spPr>
          <a:xfrm>
            <a:off x="9997840" y="6261183"/>
            <a:ext cx="1340319" cy="460292"/>
          </a:xfrm>
          <a:prstGeom prst="rect">
            <a:avLst/>
          </a:prstGeom>
        </p:spPr>
      </p:pic>
    </p:spTree>
    <p:extLst>
      <p:ext uri="{BB962C8B-B14F-4D97-AF65-F5344CB8AC3E}">
        <p14:creationId xmlns:p14="http://schemas.microsoft.com/office/powerpoint/2010/main" val="426675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C62A3B-BE6A-470C-9ECD-894316343EC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9D81AD3B-0859-43C0-94D7-559A2D04CFC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1423121-1E57-4732-8910-6FD26A4ABC26}"/>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5" name="Pladsholder til sidefod 4">
            <a:extLst>
              <a:ext uri="{FF2B5EF4-FFF2-40B4-BE49-F238E27FC236}">
                <a16:creationId xmlns:a16="http://schemas.microsoft.com/office/drawing/2014/main" id="{2D6DDB23-75DB-4636-8F04-5C0CC131F5D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E52158-0B18-46E3-8971-EDDD71FCBE33}"/>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123614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63276D1-4F4C-430B-B010-F037E86912E0}"/>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1F0A1854-6AE3-461A-B6B7-3B6A65B81D5F}"/>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79A59AA-0488-4E50-9FBD-3CB8CEC20F25}"/>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5" name="Pladsholder til sidefod 4">
            <a:extLst>
              <a:ext uri="{FF2B5EF4-FFF2-40B4-BE49-F238E27FC236}">
                <a16:creationId xmlns:a16="http://schemas.microsoft.com/office/drawing/2014/main" id="{28B3A870-5CED-4B6C-988C-584EF1F4848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7A650C5-F064-4363-A2A3-FE4A305542EC}"/>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15821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F0757C-A0FE-4EAF-8A49-F8ED756B6D1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34809B0-2DFF-4B14-8F0A-ED64F607569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7657BDF-EA08-45CF-A281-72D4F5FA7B8D}"/>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5" name="Pladsholder til sidefod 4">
            <a:extLst>
              <a:ext uri="{FF2B5EF4-FFF2-40B4-BE49-F238E27FC236}">
                <a16:creationId xmlns:a16="http://schemas.microsoft.com/office/drawing/2014/main" id="{815BA7F8-A447-4DCE-9FCD-AD8371F1C01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0F71D18-B3DA-4984-9F82-43E7E0ECB6C7}"/>
              </a:ext>
            </a:extLst>
          </p:cNvPr>
          <p:cNvSpPr>
            <a:spLocks noGrp="1"/>
          </p:cNvSpPr>
          <p:nvPr>
            <p:ph type="sldNum" sz="quarter" idx="12"/>
          </p:nvPr>
        </p:nvSpPr>
        <p:spPr/>
        <p:txBody>
          <a:bodyPr/>
          <a:lstStyle/>
          <a:p>
            <a:fld id="{A7BFE6FF-64F1-4296-A596-AD2135014D6C}" type="slidenum">
              <a:rPr lang="da-DK" smtClean="0"/>
              <a:t>‹nr.›</a:t>
            </a:fld>
            <a:endParaRPr lang="da-DK"/>
          </a:p>
        </p:txBody>
      </p:sp>
      <p:pic>
        <p:nvPicPr>
          <p:cNvPr id="7" name="Billede 6">
            <a:extLst>
              <a:ext uri="{FF2B5EF4-FFF2-40B4-BE49-F238E27FC236}">
                <a16:creationId xmlns:a16="http://schemas.microsoft.com/office/drawing/2014/main" id="{191EAE9C-DC2A-48AD-A028-84EBC346C617}"/>
              </a:ext>
            </a:extLst>
          </p:cNvPr>
          <p:cNvPicPr>
            <a:picLocks noChangeAspect="1"/>
          </p:cNvPicPr>
          <p:nvPr userDrawn="1"/>
        </p:nvPicPr>
        <p:blipFill>
          <a:blip r:embed="rId2"/>
          <a:stretch>
            <a:fillRect/>
          </a:stretch>
        </p:blipFill>
        <p:spPr>
          <a:xfrm>
            <a:off x="10302851" y="6308766"/>
            <a:ext cx="1340319" cy="460292"/>
          </a:xfrm>
          <a:prstGeom prst="rect">
            <a:avLst/>
          </a:prstGeom>
        </p:spPr>
      </p:pic>
    </p:spTree>
    <p:extLst>
      <p:ext uri="{BB962C8B-B14F-4D97-AF65-F5344CB8AC3E}">
        <p14:creationId xmlns:p14="http://schemas.microsoft.com/office/powerpoint/2010/main" val="117179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9FE2E1-D046-4C87-B634-C3D28308BA0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69A36C5B-D1F4-4026-A4FE-D9123F7003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38BC76D1-9EDD-454B-BCAF-0DB20A30D510}"/>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5" name="Pladsholder til sidefod 4">
            <a:extLst>
              <a:ext uri="{FF2B5EF4-FFF2-40B4-BE49-F238E27FC236}">
                <a16:creationId xmlns:a16="http://schemas.microsoft.com/office/drawing/2014/main" id="{D4107970-45DA-4C38-8795-22227644E86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B74A8B0-DDCB-4F2C-8C08-237699A4760F}"/>
              </a:ext>
            </a:extLst>
          </p:cNvPr>
          <p:cNvSpPr>
            <a:spLocks noGrp="1"/>
          </p:cNvSpPr>
          <p:nvPr>
            <p:ph type="sldNum" sz="quarter" idx="12"/>
          </p:nvPr>
        </p:nvSpPr>
        <p:spPr/>
        <p:txBody>
          <a:bodyPr/>
          <a:lstStyle/>
          <a:p>
            <a:fld id="{A7BFE6FF-64F1-4296-A596-AD2135014D6C}" type="slidenum">
              <a:rPr lang="da-DK" smtClean="0"/>
              <a:t>‹nr.›</a:t>
            </a:fld>
            <a:endParaRPr lang="da-DK"/>
          </a:p>
        </p:txBody>
      </p:sp>
      <p:pic>
        <p:nvPicPr>
          <p:cNvPr id="7" name="Billede 6">
            <a:extLst>
              <a:ext uri="{FF2B5EF4-FFF2-40B4-BE49-F238E27FC236}">
                <a16:creationId xmlns:a16="http://schemas.microsoft.com/office/drawing/2014/main" id="{0087540A-E6C8-472A-B438-2C8DEA4E5C3C}"/>
              </a:ext>
            </a:extLst>
          </p:cNvPr>
          <p:cNvPicPr>
            <a:picLocks noChangeAspect="1"/>
          </p:cNvPicPr>
          <p:nvPr userDrawn="1"/>
        </p:nvPicPr>
        <p:blipFill>
          <a:blip r:embed="rId2"/>
          <a:stretch>
            <a:fillRect/>
          </a:stretch>
        </p:blipFill>
        <p:spPr>
          <a:xfrm>
            <a:off x="10377666" y="6225046"/>
            <a:ext cx="1340319" cy="460292"/>
          </a:xfrm>
          <a:prstGeom prst="rect">
            <a:avLst/>
          </a:prstGeom>
        </p:spPr>
      </p:pic>
    </p:spTree>
    <p:extLst>
      <p:ext uri="{BB962C8B-B14F-4D97-AF65-F5344CB8AC3E}">
        <p14:creationId xmlns:p14="http://schemas.microsoft.com/office/powerpoint/2010/main" val="1531051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9C0FA-FE7A-483F-A066-D5FE9BF2E58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16BE1F4-AE5B-4416-93CE-BC2EE20BEE4F}"/>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8B35DAA-C6A6-40C0-9249-3B2ADCADD7C9}"/>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806556B7-120A-4FBD-A87D-E4549450EDFD}"/>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6" name="Pladsholder til sidefod 5">
            <a:extLst>
              <a:ext uri="{FF2B5EF4-FFF2-40B4-BE49-F238E27FC236}">
                <a16:creationId xmlns:a16="http://schemas.microsoft.com/office/drawing/2014/main" id="{3EEC5591-E19D-413A-900E-A050FA059B5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8A78F11-153A-47BB-90A2-ED343C40A5F2}"/>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394439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C0BE07-0FEE-4F16-8EF4-A1738D68BC9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1E33C7E-7F8D-4B88-AA7A-E22553A1D4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2CE283D-722A-4D99-8DAD-BBDFF0855273}"/>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1506FD78-9CA2-4850-8DDE-946843CD3C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F74FFC2B-C1C7-44CF-84B9-E6A776F9EA42}"/>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77671A7E-FF6C-47D4-9454-A36722F027B7}"/>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8" name="Pladsholder til sidefod 7">
            <a:extLst>
              <a:ext uri="{FF2B5EF4-FFF2-40B4-BE49-F238E27FC236}">
                <a16:creationId xmlns:a16="http://schemas.microsoft.com/office/drawing/2014/main" id="{20EB6946-CA4E-4531-9901-2814C8B0D39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38BD0FBB-A78E-4C95-BE0C-887BFC9AB8CF}"/>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414948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0E17AF-D23A-4098-B026-2467C56F0A9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7DC60642-85DD-4374-816B-22EDB52FF5E3}"/>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4" name="Pladsholder til sidefod 3">
            <a:extLst>
              <a:ext uri="{FF2B5EF4-FFF2-40B4-BE49-F238E27FC236}">
                <a16:creationId xmlns:a16="http://schemas.microsoft.com/office/drawing/2014/main" id="{DA9BD156-E64D-4C14-BB21-DF30308D8FA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7CDC6E91-85A4-4462-864A-181C3E67457E}"/>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322926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C15EF34-866C-406C-9234-BB085E5C9187}"/>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3" name="Pladsholder til sidefod 2">
            <a:extLst>
              <a:ext uri="{FF2B5EF4-FFF2-40B4-BE49-F238E27FC236}">
                <a16:creationId xmlns:a16="http://schemas.microsoft.com/office/drawing/2014/main" id="{09DC3A91-4EFB-46F1-8C04-51F9F2B721AD}"/>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21AB3A5A-E1EB-4F36-8029-0D46FD963ED5}"/>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2283972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26374B-3F39-494E-9002-EB6F9B36461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B64D9C65-73BD-44DA-980F-550270F597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C03DC1A5-526D-4040-B92D-E74E9F797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1EF51E0-DD1A-434A-A0B4-E80F36349719}"/>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6" name="Pladsholder til sidefod 5">
            <a:extLst>
              <a:ext uri="{FF2B5EF4-FFF2-40B4-BE49-F238E27FC236}">
                <a16:creationId xmlns:a16="http://schemas.microsoft.com/office/drawing/2014/main" id="{29D493D6-FB97-49C2-A741-42C87B132A1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FAFA15B-5169-4E7C-AC1D-30B58B5A5FC3}"/>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297296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EE661-3788-4458-A5F0-3EB519D9E1F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B5B175E-2EEE-402E-8CBA-3388FB2324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FCF70054-CB3E-4E97-BBC4-46BB99CD66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CCD164C-34C3-43A8-B35B-A3C7E942BF05}"/>
              </a:ext>
            </a:extLst>
          </p:cNvPr>
          <p:cNvSpPr>
            <a:spLocks noGrp="1"/>
          </p:cNvSpPr>
          <p:nvPr>
            <p:ph type="dt" sz="half" idx="10"/>
          </p:nvPr>
        </p:nvSpPr>
        <p:spPr/>
        <p:txBody>
          <a:bodyPr/>
          <a:lstStyle/>
          <a:p>
            <a:fld id="{E98CBC81-DCEF-46EA-87DC-7190FCE64D1B}" type="datetimeFigureOut">
              <a:rPr lang="da-DK" smtClean="0"/>
              <a:t>11-10-2023</a:t>
            </a:fld>
            <a:endParaRPr lang="da-DK"/>
          </a:p>
        </p:txBody>
      </p:sp>
      <p:sp>
        <p:nvSpPr>
          <p:cNvPr id="6" name="Pladsholder til sidefod 5">
            <a:extLst>
              <a:ext uri="{FF2B5EF4-FFF2-40B4-BE49-F238E27FC236}">
                <a16:creationId xmlns:a16="http://schemas.microsoft.com/office/drawing/2014/main" id="{57FA0790-72DF-4248-9103-4041500C516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AAC6721-ABA4-40E0-AFEA-6F6F04861AC6}"/>
              </a:ext>
            </a:extLst>
          </p:cNvPr>
          <p:cNvSpPr>
            <a:spLocks noGrp="1"/>
          </p:cNvSpPr>
          <p:nvPr>
            <p:ph type="sldNum" sz="quarter" idx="12"/>
          </p:nvPr>
        </p:nvSpPr>
        <p:spPr/>
        <p:txBody>
          <a:bodyPr/>
          <a:lstStyle/>
          <a:p>
            <a:fld id="{A7BFE6FF-64F1-4296-A596-AD2135014D6C}" type="slidenum">
              <a:rPr lang="da-DK" smtClean="0"/>
              <a:t>‹nr.›</a:t>
            </a:fld>
            <a:endParaRPr lang="da-DK"/>
          </a:p>
        </p:txBody>
      </p:sp>
    </p:spTree>
    <p:extLst>
      <p:ext uri="{BB962C8B-B14F-4D97-AF65-F5344CB8AC3E}">
        <p14:creationId xmlns:p14="http://schemas.microsoft.com/office/powerpoint/2010/main" val="109826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6083298-56FD-4829-8B16-AD88BC9B8B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3924A62-C22F-462B-AC98-BEC8C5A489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3DE2740-BDD0-4F4F-BA51-E6457EEE24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CBC81-DCEF-46EA-87DC-7190FCE64D1B}" type="datetimeFigureOut">
              <a:rPr lang="da-DK" smtClean="0"/>
              <a:t>11-10-2023</a:t>
            </a:fld>
            <a:endParaRPr lang="da-DK"/>
          </a:p>
        </p:txBody>
      </p:sp>
      <p:sp>
        <p:nvSpPr>
          <p:cNvPr id="5" name="Pladsholder til sidefod 4">
            <a:extLst>
              <a:ext uri="{FF2B5EF4-FFF2-40B4-BE49-F238E27FC236}">
                <a16:creationId xmlns:a16="http://schemas.microsoft.com/office/drawing/2014/main" id="{A70CC8B9-A2E3-4854-BD24-682D929AC4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E881B91A-FEB4-47AD-9970-35090C6B65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FE6FF-64F1-4296-A596-AD2135014D6C}" type="slidenum">
              <a:rPr lang="da-DK" smtClean="0"/>
              <a:t>‹nr.›</a:t>
            </a:fld>
            <a:endParaRPr lang="da-DK"/>
          </a:p>
        </p:txBody>
      </p:sp>
    </p:spTree>
    <p:extLst>
      <p:ext uri="{BB962C8B-B14F-4D97-AF65-F5344CB8AC3E}">
        <p14:creationId xmlns:p14="http://schemas.microsoft.com/office/powerpoint/2010/main" val="359857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a:extLst>
              <a:ext uri="{FF2B5EF4-FFF2-40B4-BE49-F238E27FC236}">
                <a16:creationId xmlns:a16="http://schemas.microsoft.com/office/drawing/2014/main" id="{3F222038-38B9-4F8F-BB25-E6AAA96ABDB7}"/>
              </a:ext>
            </a:extLst>
          </p:cNvPr>
          <p:cNvPicPr>
            <a:picLocks noChangeAspect="1"/>
          </p:cNvPicPr>
          <p:nvPr/>
        </p:nvPicPr>
        <p:blipFill rotWithShape="1">
          <a:blip r:embed="rId2"/>
          <a:srcRect t="8106" r="73445"/>
          <a:stretch/>
        </p:blipFill>
        <p:spPr>
          <a:xfrm>
            <a:off x="7188725" y="0"/>
            <a:ext cx="5001892" cy="5944158"/>
          </a:xfrm>
          <a:prstGeom prst="rect">
            <a:avLst/>
          </a:prstGeom>
        </p:spPr>
      </p:pic>
      <p:sp>
        <p:nvSpPr>
          <p:cNvPr id="4" name="Titel 1">
            <a:extLst>
              <a:ext uri="{FF2B5EF4-FFF2-40B4-BE49-F238E27FC236}">
                <a16:creationId xmlns:a16="http://schemas.microsoft.com/office/drawing/2014/main" id="{F0AC980E-AF74-493B-8666-4D4A1CDDD0B4}"/>
              </a:ext>
            </a:extLst>
          </p:cNvPr>
          <p:cNvSpPr>
            <a:spLocks noGrp="1"/>
          </p:cNvSpPr>
          <p:nvPr>
            <p:ph type="ctrTitle"/>
          </p:nvPr>
        </p:nvSpPr>
        <p:spPr>
          <a:xfrm>
            <a:off x="1215560" y="4369632"/>
            <a:ext cx="4925821" cy="766763"/>
          </a:xfrm>
        </p:spPr>
        <p:txBody>
          <a:bodyPr>
            <a:normAutofit fontScale="90000"/>
          </a:bodyPr>
          <a:lstStyle/>
          <a:p>
            <a:pPr algn="l"/>
            <a:r>
              <a:rPr lang="da-DK" sz="4000" b="1" dirty="0">
                <a:latin typeface="Montserrat" panose="00000500000000000000" pitchFamily="2" charset="0"/>
              </a:rPr>
              <a:t>Kursusmateriale om stroke</a:t>
            </a:r>
          </a:p>
        </p:txBody>
      </p:sp>
      <p:sp>
        <p:nvSpPr>
          <p:cNvPr id="5" name="Tekstfelt 4">
            <a:extLst>
              <a:ext uri="{FF2B5EF4-FFF2-40B4-BE49-F238E27FC236}">
                <a16:creationId xmlns:a16="http://schemas.microsoft.com/office/drawing/2014/main" id="{96BA67D3-CD7A-4E4A-8E60-7EA5E2005846}"/>
              </a:ext>
            </a:extLst>
          </p:cNvPr>
          <p:cNvSpPr txBox="1"/>
          <p:nvPr/>
        </p:nvSpPr>
        <p:spPr>
          <a:xfrm>
            <a:off x="1215561" y="5136395"/>
            <a:ext cx="7492211" cy="830997"/>
          </a:xfrm>
          <a:prstGeom prst="rect">
            <a:avLst/>
          </a:prstGeom>
          <a:noFill/>
        </p:spPr>
        <p:txBody>
          <a:bodyPr wrap="square" rtlCol="0">
            <a:spAutoFit/>
          </a:bodyPr>
          <a:lstStyle/>
          <a:p>
            <a:r>
              <a:rPr lang="da-DK" sz="2400" dirty="0">
                <a:latin typeface="Montserrat" panose="00000500000000000000" pitchFamily="2" charset="0"/>
              </a:rPr>
              <a:t>Til brug for kursusorganisationer, som underviser i førstehjælp</a:t>
            </a:r>
          </a:p>
        </p:txBody>
      </p:sp>
      <p:sp>
        <p:nvSpPr>
          <p:cNvPr id="2" name="Rektangel 1">
            <a:extLst>
              <a:ext uri="{FF2B5EF4-FFF2-40B4-BE49-F238E27FC236}">
                <a16:creationId xmlns:a16="http://schemas.microsoft.com/office/drawing/2014/main" id="{A39C078D-1021-4FEB-8D2F-9D79CD6DC094}"/>
              </a:ext>
            </a:extLst>
          </p:cNvPr>
          <p:cNvSpPr/>
          <p:nvPr/>
        </p:nvSpPr>
        <p:spPr>
          <a:xfrm>
            <a:off x="9286613" y="5944158"/>
            <a:ext cx="2155970" cy="830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30267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felt 6">
            <a:extLst>
              <a:ext uri="{FF2B5EF4-FFF2-40B4-BE49-F238E27FC236}">
                <a16:creationId xmlns:a16="http://schemas.microsoft.com/office/drawing/2014/main" id="{9181E05E-C92F-428F-BDA3-1C65AD6D829F}"/>
              </a:ext>
            </a:extLst>
          </p:cNvPr>
          <p:cNvSpPr txBox="1"/>
          <p:nvPr/>
        </p:nvSpPr>
        <p:spPr>
          <a:xfrm>
            <a:off x="1051837" y="1775120"/>
            <a:ext cx="10355678" cy="1938992"/>
          </a:xfrm>
          <a:prstGeom prst="rect">
            <a:avLst/>
          </a:prstGeom>
          <a:noFill/>
        </p:spPr>
        <p:txBody>
          <a:bodyPr wrap="square" rtlCol="0">
            <a:spAutoFit/>
          </a:bodyPr>
          <a:lstStyle/>
          <a:p>
            <a:r>
              <a:rPr lang="da-DK" sz="2000" dirty="0">
                <a:latin typeface="Montserrat" panose="00000500000000000000" pitchFamily="2" charset="0"/>
              </a:rPr>
              <a:t>Dette materiale er udviklet af Dansk Råd for Genoplivning (DRG) og stilles gratis til rådighed for kursusorganisationer, som underviser i førstehjælpskurser </a:t>
            </a:r>
            <a:r>
              <a:rPr lang="da-DK" sz="2000" dirty="0" err="1">
                <a:latin typeface="Montserrat" panose="00000500000000000000" pitchFamily="2" charset="0"/>
              </a:rPr>
              <a:t>o.lign</a:t>
            </a:r>
            <a:r>
              <a:rPr lang="da-DK" sz="2000" dirty="0">
                <a:latin typeface="Montserrat" panose="00000500000000000000" pitchFamily="2" charset="0"/>
              </a:rPr>
              <a:t>. for voksne, og som ønsker at inkludere stroke i kursusmaterialet til instruktørerne. </a:t>
            </a:r>
          </a:p>
          <a:p>
            <a:endParaRPr lang="da-DK" sz="2000" dirty="0">
              <a:latin typeface="Montserrat" panose="00000500000000000000" pitchFamily="2" charset="0"/>
            </a:endParaRPr>
          </a:p>
          <a:p>
            <a:r>
              <a:rPr lang="da-DK" sz="2000" dirty="0">
                <a:latin typeface="Montserrat" panose="00000500000000000000" pitchFamily="2" charset="0"/>
              </a:rPr>
              <a:t>I er velkomne til at plukke i materialet og indsætte eget logo ved siden af </a:t>
            </a:r>
            <a:r>
              <a:rPr lang="da-DK" sz="2000" dirty="0" err="1">
                <a:latin typeface="Montserrat" panose="00000500000000000000" pitchFamily="2" charset="0"/>
              </a:rPr>
              <a:t>DRGs</a:t>
            </a:r>
            <a:r>
              <a:rPr lang="da-DK" sz="2000" dirty="0">
                <a:latin typeface="Montserrat" panose="00000500000000000000" pitchFamily="2" charset="0"/>
              </a:rPr>
              <a:t>.</a:t>
            </a:r>
          </a:p>
        </p:txBody>
      </p:sp>
      <p:sp>
        <p:nvSpPr>
          <p:cNvPr id="8" name="Titel 1">
            <a:extLst>
              <a:ext uri="{FF2B5EF4-FFF2-40B4-BE49-F238E27FC236}">
                <a16:creationId xmlns:a16="http://schemas.microsoft.com/office/drawing/2014/main" id="{FA48EE3E-03EA-488D-BF58-8D272903D2D1}"/>
              </a:ext>
            </a:extLst>
          </p:cNvPr>
          <p:cNvSpPr>
            <a:spLocks noGrp="1"/>
          </p:cNvSpPr>
          <p:nvPr>
            <p:ph type="ctrTitle"/>
          </p:nvPr>
        </p:nvSpPr>
        <p:spPr>
          <a:xfrm>
            <a:off x="1524000" y="485774"/>
            <a:ext cx="9144000" cy="766763"/>
          </a:xfrm>
        </p:spPr>
        <p:txBody>
          <a:bodyPr>
            <a:normAutofit/>
          </a:bodyPr>
          <a:lstStyle/>
          <a:p>
            <a:r>
              <a:rPr lang="da-DK" sz="4000" b="1" dirty="0">
                <a:latin typeface="Montserrat" panose="00000500000000000000" pitchFamily="2" charset="0"/>
              </a:rPr>
              <a:t>Om materialet</a:t>
            </a:r>
          </a:p>
        </p:txBody>
      </p:sp>
      <p:cxnSp>
        <p:nvCxnSpPr>
          <p:cNvPr id="9" name="Lige forbindelse 8">
            <a:extLst>
              <a:ext uri="{FF2B5EF4-FFF2-40B4-BE49-F238E27FC236}">
                <a16:creationId xmlns:a16="http://schemas.microsoft.com/office/drawing/2014/main" id="{D61D0B91-C338-45E6-8B52-095EF3202006}"/>
              </a:ext>
            </a:extLst>
          </p:cNvPr>
          <p:cNvCxnSpPr>
            <a:cxnSpLocks/>
          </p:cNvCxnSpPr>
          <p:nvPr/>
        </p:nvCxnSpPr>
        <p:spPr>
          <a:xfrm>
            <a:off x="536153" y="1252537"/>
            <a:ext cx="11151022" cy="9338"/>
          </a:xfrm>
          <a:prstGeom prst="line">
            <a:avLst/>
          </a:prstGeom>
          <a:ln w="19050">
            <a:solidFill>
              <a:srgbClr val="F317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63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FF2B5EF4-FFF2-40B4-BE49-F238E27FC236}">
                <a16:creationId xmlns:a16="http://schemas.microsoft.com/office/drawing/2014/main" id="{B7FB3C06-1F61-4C62-B95D-73B7C40287BE}"/>
              </a:ext>
            </a:extLst>
          </p:cNvPr>
          <p:cNvSpPr txBox="1"/>
          <p:nvPr/>
        </p:nvSpPr>
        <p:spPr>
          <a:xfrm>
            <a:off x="1381760" y="1850023"/>
            <a:ext cx="10371216" cy="4247317"/>
          </a:xfrm>
          <a:prstGeom prst="rect">
            <a:avLst/>
          </a:prstGeom>
          <a:noFill/>
        </p:spPr>
        <p:txBody>
          <a:bodyPr wrap="square" rtlCol="0">
            <a:spAutoFit/>
          </a:bodyPr>
          <a:lstStyle/>
          <a:p>
            <a:r>
              <a:rPr lang="da-DK" dirty="0">
                <a:latin typeface="Montserrat" panose="00000500000000000000" pitchFamily="2" charset="0"/>
              </a:rPr>
              <a:t>Den fjerde hyppigste dødsårsag i Danmark og hyppigste årsag til, at voksne får et handicap</a:t>
            </a:r>
          </a:p>
          <a:p>
            <a:endParaRPr lang="da-DK" dirty="0">
              <a:latin typeface="Montserrat" panose="00000500000000000000" pitchFamily="2" charset="0"/>
            </a:endParaRPr>
          </a:p>
          <a:p>
            <a:endParaRPr lang="da-DK" dirty="0">
              <a:latin typeface="Montserrat" panose="00000500000000000000" pitchFamily="2" charset="0"/>
            </a:endParaRPr>
          </a:p>
          <a:p>
            <a:r>
              <a:rPr lang="da-DK" dirty="0">
                <a:latin typeface="Montserrat" panose="00000500000000000000" pitchFamily="2" charset="0"/>
              </a:rPr>
              <a:t>85 % af strokes skyldes en blodprop i hjernen, mens 15 % skyldes en hjerneblødning</a:t>
            </a:r>
          </a:p>
          <a:p>
            <a:endParaRPr lang="da-DK" dirty="0">
              <a:latin typeface="Montserrat" panose="00000500000000000000" pitchFamily="2" charset="0"/>
            </a:endParaRPr>
          </a:p>
          <a:p>
            <a:endParaRPr lang="da-DK" dirty="0">
              <a:latin typeface="Montserrat" panose="00000500000000000000" pitchFamily="2" charset="0"/>
            </a:endParaRPr>
          </a:p>
          <a:p>
            <a:r>
              <a:rPr lang="da-DK" dirty="0">
                <a:latin typeface="Montserrat" panose="00000500000000000000" pitchFamily="2" charset="0"/>
              </a:rPr>
              <a:t>Når en borger får et stroke, tæller hvert minut </a:t>
            </a:r>
          </a:p>
          <a:p>
            <a:endParaRPr lang="da-DK" dirty="0">
              <a:latin typeface="Montserrat" panose="00000500000000000000" pitchFamily="2" charset="0"/>
            </a:endParaRPr>
          </a:p>
          <a:p>
            <a:endParaRPr lang="da-DK" dirty="0">
              <a:latin typeface="Montserrat" panose="00000500000000000000" pitchFamily="2" charset="0"/>
            </a:endParaRPr>
          </a:p>
          <a:p>
            <a:r>
              <a:rPr lang="da-DK" dirty="0">
                <a:latin typeface="Montserrat" panose="00000500000000000000" pitchFamily="2" charset="0"/>
              </a:rPr>
              <a:t>Mange kan overleve et stroke til et godt liv, hvis der gives behandling hurtigt</a:t>
            </a:r>
          </a:p>
          <a:p>
            <a:br>
              <a:rPr lang="da-DK" dirty="0">
                <a:latin typeface="Montserrat" panose="00000500000000000000" pitchFamily="2" charset="0"/>
              </a:rPr>
            </a:br>
            <a:endParaRPr lang="da-DK" dirty="0">
              <a:latin typeface="Montserrat" panose="00000500000000000000" pitchFamily="2" charset="0"/>
            </a:endParaRPr>
          </a:p>
          <a:p>
            <a:r>
              <a:rPr lang="da-DK" dirty="0">
                <a:latin typeface="Montserrat" panose="00000500000000000000" pitchFamily="2" charset="0"/>
              </a:rPr>
              <a:t>Et stroke gør sjældent ondt, men kan give pludseligt opståede symptomer, som det er vigtigt at reagere hurtigt på og ringe 1-1-2</a:t>
            </a:r>
          </a:p>
        </p:txBody>
      </p:sp>
      <p:sp>
        <p:nvSpPr>
          <p:cNvPr id="11" name="Oval 15">
            <a:extLst>
              <a:ext uri="{FF2B5EF4-FFF2-40B4-BE49-F238E27FC236}">
                <a16:creationId xmlns:a16="http://schemas.microsoft.com/office/drawing/2014/main" id="{B1AAD66B-110F-4B12-9936-508E27BEAD12}"/>
              </a:ext>
            </a:extLst>
          </p:cNvPr>
          <p:cNvSpPr>
            <a:spLocks noChangeAspect="1"/>
          </p:cNvSpPr>
          <p:nvPr/>
        </p:nvSpPr>
        <p:spPr>
          <a:xfrm>
            <a:off x="740734" y="1726912"/>
            <a:ext cx="461665" cy="461665"/>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
        <p:nvSpPr>
          <p:cNvPr id="12" name="Oval 15">
            <a:extLst>
              <a:ext uri="{FF2B5EF4-FFF2-40B4-BE49-F238E27FC236}">
                <a16:creationId xmlns:a16="http://schemas.microsoft.com/office/drawing/2014/main" id="{9D92FF82-1F88-41B2-9735-0E11702A8C73}"/>
              </a:ext>
            </a:extLst>
          </p:cNvPr>
          <p:cNvSpPr>
            <a:spLocks noChangeAspect="1"/>
          </p:cNvSpPr>
          <p:nvPr/>
        </p:nvSpPr>
        <p:spPr>
          <a:xfrm>
            <a:off x="718915" y="2909021"/>
            <a:ext cx="483484" cy="483484"/>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
        <p:nvSpPr>
          <p:cNvPr id="13" name="Oval 15">
            <a:extLst>
              <a:ext uri="{FF2B5EF4-FFF2-40B4-BE49-F238E27FC236}">
                <a16:creationId xmlns:a16="http://schemas.microsoft.com/office/drawing/2014/main" id="{3DBA36E0-CBD6-41E4-B750-4859A47BD362}"/>
              </a:ext>
            </a:extLst>
          </p:cNvPr>
          <p:cNvSpPr>
            <a:spLocks noChangeAspect="1"/>
          </p:cNvSpPr>
          <p:nvPr/>
        </p:nvSpPr>
        <p:spPr>
          <a:xfrm>
            <a:off x="728129" y="3674863"/>
            <a:ext cx="483484" cy="483484"/>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
        <p:nvSpPr>
          <p:cNvPr id="16" name="Titel 1">
            <a:extLst>
              <a:ext uri="{FF2B5EF4-FFF2-40B4-BE49-F238E27FC236}">
                <a16:creationId xmlns:a16="http://schemas.microsoft.com/office/drawing/2014/main" id="{8740244C-75C6-41B5-B92A-878A23ECEF85}"/>
              </a:ext>
            </a:extLst>
          </p:cNvPr>
          <p:cNvSpPr>
            <a:spLocks noGrp="1"/>
          </p:cNvSpPr>
          <p:nvPr>
            <p:ph type="ctrTitle"/>
          </p:nvPr>
        </p:nvSpPr>
        <p:spPr>
          <a:xfrm>
            <a:off x="1524000" y="485774"/>
            <a:ext cx="9144000" cy="766763"/>
          </a:xfrm>
        </p:spPr>
        <p:txBody>
          <a:bodyPr>
            <a:normAutofit/>
          </a:bodyPr>
          <a:lstStyle/>
          <a:p>
            <a:r>
              <a:rPr lang="da-DK" sz="4000" b="1" dirty="0">
                <a:latin typeface="Montserrat" panose="00000500000000000000" pitchFamily="2" charset="0"/>
              </a:rPr>
              <a:t>Om stroke</a:t>
            </a:r>
          </a:p>
        </p:txBody>
      </p:sp>
      <p:cxnSp>
        <p:nvCxnSpPr>
          <p:cNvPr id="17" name="Lige forbindelse 16">
            <a:extLst>
              <a:ext uri="{FF2B5EF4-FFF2-40B4-BE49-F238E27FC236}">
                <a16:creationId xmlns:a16="http://schemas.microsoft.com/office/drawing/2014/main" id="{483B2A66-6088-473E-B6CF-8C6F5FA71F30}"/>
              </a:ext>
            </a:extLst>
          </p:cNvPr>
          <p:cNvCxnSpPr>
            <a:cxnSpLocks/>
          </p:cNvCxnSpPr>
          <p:nvPr/>
        </p:nvCxnSpPr>
        <p:spPr>
          <a:xfrm>
            <a:off x="536153" y="1252537"/>
            <a:ext cx="11151022" cy="9338"/>
          </a:xfrm>
          <a:prstGeom prst="line">
            <a:avLst/>
          </a:prstGeom>
          <a:ln w="19050">
            <a:solidFill>
              <a:srgbClr val="F42232"/>
            </a:solidFill>
          </a:ln>
        </p:spPr>
        <p:style>
          <a:lnRef idx="1">
            <a:schemeClr val="accent1"/>
          </a:lnRef>
          <a:fillRef idx="0">
            <a:schemeClr val="accent1"/>
          </a:fillRef>
          <a:effectRef idx="0">
            <a:schemeClr val="accent1"/>
          </a:effectRef>
          <a:fontRef idx="minor">
            <a:schemeClr val="tx1"/>
          </a:fontRef>
        </p:style>
      </p:cxnSp>
      <p:sp>
        <p:nvSpPr>
          <p:cNvPr id="19" name="Oval 15">
            <a:extLst>
              <a:ext uri="{FF2B5EF4-FFF2-40B4-BE49-F238E27FC236}">
                <a16:creationId xmlns:a16="http://schemas.microsoft.com/office/drawing/2014/main" id="{02782B44-DC6C-4AB6-BFAB-2513FA073CA0}"/>
              </a:ext>
            </a:extLst>
          </p:cNvPr>
          <p:cNvSpPr>
            <a:spLocks noChangeAspect="1"/>
          </p:cNvSpPr>
          <p:nvPr/>
        </p:nvSpPr>
        <p:spPr>
          <a:xfrm>
            <a:off x="740734" y="4556167"/>
            <a:ext cx="483484" cy="483484"/>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
        <p:nvSpPr>
          <p:cNvPr id="20" name="Oval 15">
            <a:extLst>
              <a:ext uri="{FF2B5EF4-FFF2-40B4-BE49-F238E27FC236}">
                <a16:creationId xmlns:a16="http://schemas.microsoft.com/office/drawing/2014/main" id="{173B0805-7DF8-4148-B178-A0AC54BD626E}"/>
              </a:ext>
            </a:extLst>
          </p:cNvPr>
          <p:cNvSpPr>
            <a:spLocks noChangeAspect="1"/>
          </p:cNvSpPr>
          <p:nvPr/>
        </p:nvSpPr>
        <p:spPr>
          <a:xfrm>
            <a:off x="740734" y="5444886"/>
            <a:ext cx="483484" cy="483484"/>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377532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FF2B5EF4-FFF2-40B4-BE49-F238E27FC236}">
                <a16:creationId xmlns:a16="http://schemas.microsoft.com/office/drawing/2014/main" id="{B7FB3C06-1F61-4C62-B95D-73B7C40287BE}"/>
              </a:ext>
            </a:extLst>
          </p:cNvPr>
          <p:cNvSpPr txBox="1"/>
          <p:nvPr/>
        </p:nvSpPr>
        <p:spPr>
          <a:xfrm>
            <a:off x="1381760" y="1850023"/>
            <a:ext cx="3774856" cy="3293209"/>
          </a:xfrm>
          <a:prstGeom prst="rect">
            <a:avLst/>
          </a:prstGeom>
          <a:noFill/>
        </p:spPr>
        <p:txBody>
          <a:bodyPr wrap="square" rtlCol="0">
            <a:spAutoFit/>
          </a:bodyPr>
          <a:lstStyle/>
          <a:p>
            <a:r>
              <a:rPr lang="da-DK" sz="1600" b="1" dirty="0">
                <a:latin typeface="Montserrat" panose="00000500000000000000" pitchFamily="2" charset="0"/>
              </a:rPr>
              <a:t>Stræk: </a:t>
            </a:r>
            <a:r>
              <a:rPr lang="da-DK" sz="1600" dirty="0">
                <a:latin typeface="Montserrat" panose="00000500000000000000" pitchFamily="2" charset="0"/>
              </a:rPr>
              <a:t>Bed personen om at løfte armene</a:t>
            </a:r>
          </a:p>
          <a:p>
            <a:endParaRPr lang="da-DK" sz="1600" dirty="0">
              <a:latin typeface="Montserrat" panose="00000500000000000000" pitchFamily="2" charset="0"/>
            </a:endParaRPr>
          </a:p>
          <a:p>
            <a:r>
              <a:rPr lang="da-DK" sz="1600" b="1" dirty="0">
                <a:latin typeface="Montserrat" panose="00000500000000000000" pitchFamily="2" charset="0"/>
              </a:rPr>
              <a:t>Snak: </a:t>
            </a:r>
            <a:r>
              <a:rPr lang="da-DK" sz="1600" dirty="0">
                <a:latin typeface="Montserrat" panose="00000500000000000000" pitchFamily="2" charset="0"/>
              </a:rPr>
              <a:t>Bed personen om at snakke</a:t>
            </a:r>
          </a:p>
          <a:p>
            <a:endParaRPr lang="da-DK" sz="1600" dirty="0">
              <a:latin typeface="Montserrat" panose="00000500000000000000" pitchFamily="2" charset="0"/>
            </a:endParaRPr>
          </a:p>
          <a:p>
            <a:endParaRPr lang="da-DK" sz="1600" dirty="0">
              <a:latin typeface="Montserrat" panose="00000500000000000000" pitchFamily="2" charset="0"/>
            </a:endParaRPr>
          </a:p>
          <a:p>
            <a:r>
              <a:rPr lang="da-DK" sz="1600" b="1" dirty="0">
                <a:latin typeface="Montserrat" panose="00000500000000000000" pitchFamily="2" charset="0"/>
              </a:rPr>
              <a:t>Smil: </a:t>
            </a:r>
            <a:r>
              <a:rPr lang="da-DK" sz="1600" dirty="0">
                <a:latin typeface="Montserrat" panose="00000500000000000000" pitchFamily="2" charset="0"/>
              </a:rPr>
              <a:t>Bed personen om at smile</a:t>
            </a:r>
          </a:p>
          <a:p>
            <a:endParaRPr lang="da-DK" sz="1600" dirty="0">
              <a:latin typeface="Montserrat" panose="00000500000000000000" pitchFamily="2" charset="0"/>
            </a:endParaRPr>
          </a:p>
          <a:p>
            <a:endParaRPr lang="da-DK" sz="1600" dirty="0">
              <a:latin typeface="Montserrat" panose="00000500000000000000" pitchFamily="2" charset="0"/>
            </a:endParaRPr>
          </a:p>
          <a:p>
            <a:endParaRPr lang="da-DK" sz="1600" dirty="0">
              <a:latin typeface="Montserrat" panose="00000500000000000000" pitchFamily="2" charset="0"/>
            </a:endParaRPr>
          </a:p>
          <a:p>
            <a:r>
              <a:rPr lang="da-DK" sz="1600" dirty="0">
                <a:latin typeface="Montserrat" panose="00000500000000000000" pitchFamily="2" charset="0"/>
              </a:rPr>
              <a:t>Hvis personen ikke kan udføre bare én af de tre handlinger, skal der ringes </a:t>
            </a:r>
            <a:r>
              <a:rPr lang="da-DK" sz="1600" b="1" dirty="0">
                <a:latin typeface="Montserrat" panose="00000500000000000000" pitchFamily="2" charset="0"/>
              </a:rPr>
              <a:t>1-1-2</a:t>
            </a:r>
            <a:r>
              <a:rPr lang="da-DK" sz="1600" dirty="0">
                <a:latin typeface="Montserrat" panose="00000500000000000000" pitchFamily="2" charset="0"/>
              </a:rPr>
              <a:t> med det samme.</a:t>
            </a:r>
          </a:p>
        </p:txBody>
      </p:sp>
      <p:sp>
        <p:nvSpPr>
          <p:cNvPr id="11" name="Oval 15">
            <a:extLst>
              <a:ext uri="{FF2B5EF4-FFF2-40B4-BE49-F238E27FC236}">
                <a16:creationId xmlns:a16="http://schemas.microsoft.com/office/drawing/2014/main" id="{B1AAD66B-110F-4B12-9936-508E27BEAD12}"/>
              </a:ext>
            </a:extLst>
          </p:cNvPr>
          <p:cNvSpPr>
            <a:spLocks noChangeAspect="1"/>
          </p:cNvSpPr>
          <p:nvPr/>
        </p:nvSpPr>
        <p:spPr>
          <a:xfrm>
            <a:off x="740734" y="1726912"/>
            <a:ext cx="461665" cy="461665"/>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
        <p:nvSpPr>
          <p:cNvPr id="12" name="Oval 15">
            <a:extLst>
              <a:ext uri="{FF2B5EF4-FFF2-40B4-BE49-F238E27FC236}">
                <a16:creationId xmlns:a16="http://schemas.microsoft.com/office/drawing/2014/main" id="{9D92FF82-1F88-41B2-9735-0E11702A8C73}"/>
              </a:ext>
            </a:extLst>
          </p:cNvPr>
          <p:cNvSpPr>
            <a:spLocks noChangeAspect="1"/>
          </p:cNvSpPr>
          <p:nvPr/>
        </p:nvSpPr>
        <p:spPr>
          <a:xfrm>
            <a:off x="740734" y="2538356"/>
            <a:ext cx="483484" cy="483484"/>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
        <p:nvSpPr>
          <p:cNvPr id="13" name="Oval 15">
            <a:extLst>
              <a:ext uri="{FF2B5EF4-FFF2-40B4-BE49-F238E27FC236}">
                <a16:creationId xmlns:a16="http://schemas.microsoft.com/office/drawing/2014/main" id="{3DBA36E0-CBD6-41E4-B750-4859A47BD362}"/>
              </a:ext>
            </a:extLst>
          </p:cNvPr>
          <p:cNvSpPr>
            <a:spLocks noChangeAspect="1"/>
          </p:cNvSpPr>
          <p:nvPr/>
        </p:nvSpPr>
        <p:spPr>
          <a:xfrm>
            <a:off x="740734" y="3261618"/>
            <a:ext cx="483484" cy="483484"/>
          </a:xfrm>
          <a:prstGeom prst="ellipse">
            <a:avLst/>
          </a:prstGeom>
          <a:solidFill>
            <a:srgbClr val="F42434"/>
          </a:solidFill>
          <a:ln w="38100">
            <a:solidFill>
              <a:srgbClr val="F424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218" tIns="43109" rIns="86218" bIns="43109" numCol="1" spcCol="0" rtlCol="0" fromWordArt="0" anchor="ctr" anchorCtr="0" forceAA="0" compatLnSpc="1">
            <a:prstTxWarp prst="textNoShape">
              <a:avLst/>
            </a:prstTxWarp>
            <a:noAutofit/>
          </a:bodyPr>
          <a:lstStyle/>
          <a:p>
            <a:pPr algn="ctr">
              <a:lnSpc>
                <a:spcPct val="104000"/>
              </a:lnSpc>
            </a:pPr>
            <a:endParaRPr lang="da-DK" sz="1885" dirty="0">
              <a:solidFill>
                <a:schemeClr val="bg1"/>
              </a:solidFill>
              <a:latin typeface="Montserrat" panose="00000500000000000000" pitchFamily="2" charset="0"/>
            </a:endParaRPr>
          </a:p>
        </p:txBody>
      </p:sp>
      <p:sp>
        <p:nvSpPr>
          <p:cNvPr id="16" name="Titel 1">
            <a:extLst>
              <a:ext uri="{FF2B5EF4-FFF2-40B4-BE49-F238E27FC236}">
                <a16:creationId xmlns:a16="http://schemas.microsoft.com/office/drawing/2014/main" id="{8740244C-75C6-41B5-B92A-878A23ECEF85}"/>
              </a:ext>
            </a:extLst>
          </p:cNvPr>
          <p:cNvSpPr>
            <a:spLocks noGrp="1"/>
          </p:cNvSpPr>
          <p:nvPr>
            <p:ph type="ctrTitle"/>
          </p:nvPr>
        </p:nvSpPr>
        <p:spPr>
          <a:xfrm>
            <a:off x="1524000" y="485774"/>
            <a:ext cx="9144000" cy="766763"/>
          </a:xfrm>
        </p:spPr>
        <p:txBody>
          <a:bodyPr>
            <a:normAutofit/>
          </a:bodyPr>
          <a:lstStyle/>
          <a:p>
            <a:r>
              <a:rPr lang="da-DK" sz="4000" b="1" dirty="0">
                <a:latin typeface="Montserrat" panose="00000500000000000000" pitchFamily="2" charset="0"/>
              </a:rPr>
              <a:t>Symptomer på stroke</a:t>
            </a:r>
          </a:p>
        </p:txBody>
      </p:sp>
      <p:cxnSp>
        <p:nvCxnSpPr>
          <p:cNvPr id="17" name="Lige forbindelse 16">
            <a:extLst>
              <a:ext uri="{FF2B5EF4-FFF2-40B4-BE49-F238E27FC236}">
                <a16:creationId xmlns:a16="http://schemas.microsoft.com/office/drawing/2014/main" id="{483B2A66-6088-473E-B6CF-8C6F5FA71F30}"/>
              </a:ext>
            </a:extLst>
          </p:cNvPr>
          <p:cNvCxnSpPr>
            <a:cxnSpLocks/>
          </p:cNvCxnSpPr>
          <p:nvPr/>
        </p:nvCxnSpPr>
        <p:spPr>
          <a:xfrm>
            <a:off x="536153" y="1252537"/>
            <a:ext cx="11151022" cy="9338"/>
          </a:xfrm>
          <a:prstGeom prst="line">
            <a:avLst/>
          </a:prstGeom>
          <a:ln w="19050">
            <a:solidFill>
              <a:srgbClr val="F42232"/>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A3730461-6BCD-4C82-9E9A-034D76845C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235" y="1674434"/>
            <a:ext cx="6124940" cy="3174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83874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620</Words>
  <Application>Microsoft Office PowerPoint</Application>
  <PresentationFormat>Widescreen</PresentationFormat>
  <Paragraphs>44</Paragraphs>
  <Slides>4</Slides>
  <Notes>2</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4</vt:i4>
      </vt:variant>
    </vt:vector>
  </HeadingPairs>
  <TitlesOfParts>
    <vt:vector size="11" baseType="lpstr">
      <vt:lpstr>Arial</vt:lpstr>
      <vt:lpstr>Calibri</vt:lpstr>
      <vt:lpstr>Calibri Light</vt:lpstr>
      <vt:lpstr>Courier New</vt:lpstr>
      <vt:lpstr>Montserrat</vt:lpstr>
      <vt:lpstr>Symbol</vt:lpstr>
      <vt:lpstr>Office-tema</vt:lpstr>
      <vt:lpstr>Kursusmateriale om stroke</vt:lpstr>
      <vt:lpstr>Om materialet</vt:lpstr>
      <vt:lpstr>Om stroke</vt:lpstr>
      <vt:lpstr>Symptomer på stroke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Laura Brandt Larsen</dc:creator>
  <cp:lastModifiedBy>Stine Strandkjær</cp:lastModifiedBy>
  <cp:revision>51</cp:revision>
  <dcterms:created xsi:type="dcterms:W3CDTF">2022-07-27T08:42:02Z</dcterms:created>
  <dcterms:modified xsi:type="dcterms:W3CDTF">2023-10-11T12:45:29Z</dcterms:modified>
</cp:coreProperties>
</file>